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Action1.xml" ContentType="application/vnd.ms-office.inkAct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493" r:id="rId2"/>
    <p:sldId id="470" r:id="rId3"/>
    <p:sldId id="502" r:id="rId4"/>
    <p:sldId id="461" r:id="rId5"/>
    <p:sldId id="494" r:id="rId6"/>
    <p:sldId id="504" r:id="rId7"/>
    <p:sldId id="469" r:id="rId8"/>
    <p:sldId id="503" r:id="rId9"/>
    <p:sldId id="460" r:id="rId10"/>
    <p:sldId id="495" r:id="rId11"/>
    <p:sldId id="474" r:id="rId12"/>
    <p:sldId id="476" r:id="rId13"/>
    <p:sldId id="475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6" d="100"/>
          <a:sy n="66" d="100"/>
        </p:scale>
        <p:origin x="11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30612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22-12-15T09:30:59.64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51745">
    <iact:property name="dataType"/>
    <iact:actionData xml:id="d0">
      <inkml:trace xmlns:inkml="http://www.w3.org/2003/InkML" xml:id="stk0" contextRef="#ctx0" brushRef="#br0">16598 13194 0,'0'0'12,"-17"0"-9,-1 0-2,-17-18 12,-1 18 0,1-17 4,-18 17-16,0-18 15,-17 18-15,17-18 14,-35 18 1,-36-17 1,-35 17 0,71 0 0,0 0-1,53 0 1,-1 0-1,-16 17 1,16 36 0,-123 53-1,71-35-15,0-1 16,-229 142-1,140-106 1,89-18-1,0-18 2,70-34-2,18-19 1,-17 54 0,-1-1-1,18 1 1,0 0-1,0-36-15,0-17 14,0 52-14,18-35 15,34 106 1,-34-105-16,88 87 15,-36-17 1,-17-71 0,36 1-1,-1 34 1,-18-52 0,36-1-1,-18-17 1,36 0-1,52 0 1,-88 0-16,-17 0 15,17 0-15,18 18 14,17-18 1,-70 0 1,0-18 0,0-17 0,0 0 0,-18-18 0,18 18-1,18-36 1,17-17 0,18 17-1,-36 36-15,-17 0 15,-17 0-15,34-1 15,-34-17 0,-1-17 1,18 17 0,0-18-1,35 1 0,-53 34 2,0 1-3,-17 0 3,0-18-1,-1 18-1,1 17-15,-18-35 17,0 0-1,0 36-2,0-1 2,0-35 0,0 35 0,-35 1-1,-1-18 2,1-1-3,-53-17 2,53 18-1,-18-18 3,35 35-18,-35 1 14,0-1 1,36 1 0,-19-1 1,19 18 1,-1 0-3,0-18 2,-17 18-1,0-17 1,17 17 1,18-18 23,0 0-9,-17 18-23,-1 0 215,0-17-209,18-1-6,-17 18-1,17-18 3,-18 1 7,18-1 16,-18 18 127</inkml:trace>
    </iact:actionData>
  </iact:action>
</iact:actions>
</file>

<file path=ppt/media/image1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media1.m4a>
</file>

<file path=ppt/media/media10.m4a>
</file>

<file path=ppt/media/media11.m4a>
</file>

<file path=ppt/media/media12.m4a>
</file>

<file path=ppt/media/media13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14A5B8-DE81-7E44-DA5B-1449488E55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F46DC760-80C9-5D0A-4656-4A4AEAA141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5E3B892-A3B6-F3E6-7731-73F8B7EF54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CACF-63CD-4B14-B053-DB437A00E452}" type="datetimeFigureOut">
              <a:rPr lang="zh-CN" altLang="en-US" smtClean="0"/>
              <a:t>2023/12/21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35020AA-9479-30F2-4983-DD4781A405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AD44312-EC1F-94AC-E48B-5E9BBDE83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DC136-928A-4530-94C9-64C989B01C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9128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8C965D-DEC3-75FE-32F8-7A2149033B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373CDA14-F106-6876-C1A1-0C5505402B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4B1125-DDD5-0502-C47A-40A5A901CB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CACF-63CD-4B14-B053-DB437A00E452}" type="datetimeFigureOut">
              <a:rPr lang="zh-CN" altLang="en-US" smtClean="0"/>
              <a:t>2023/12/21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0ED05F2-48EF-BCDC-6F64-757F9392A3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ACA2BBF-28E9-DBD3-C540-C832F106AA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DC136-928A-4530-94C9-64C989B01C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26966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8D41EB5-BF84-A532-13A8-39216C781E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44AFF81-E0A6-846A-1D8D-4CDE116284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C281A5-504B-3427-C177-97C55E1459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CACF-63CD-4B14-B053-DB437A00E452}" type="datetimeFigureOut">
              <a:rPr lang="zh-CN" altLang="en-US" smtClean="0"/>
              <a:t>2023/12/21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2B36A11-9A68-3024-503D-7176FCCC5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32EDE2-5777-CAB9-C190-7509353DA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DC136-928A-4530-94C9-64C989B01C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69989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CB78BD-AE4E-71FB-822C-F948943D18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E4C959B-E5BD-F152-A76B-4E6032831B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54885F1-73AA-317F-F90C-8A770D2B5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CACF-63CD-4B14-B053-DB437A00E452}" type="datetimeFigureOut">
              <a:rPr lang="zh-CN" altLang="en-US" smtClean="0"/>
              <a:t>2023/12/21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C82ABC0-519A-21E0-9AB0-1BCA1155A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391F6CA-5D08-E803-62E6-98A923E569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DC136-928A-4530-94C9-64C989B01C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02499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34AB44-554D-6B00-5E1F-5A8F4D9210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AA397C-E944-387E-17AC-5ACC430C32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6D30A97-2C12-0E3B-1D83-19557A12B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CACF-63CD-4B14-B053-DB437A00E452}" type="datetimeFigureOut">
              <a:rPr lang="zh-CN" altLang="en-US" smtClean="0"/>
              <a:t>2023/12/21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812FA0-4EC1-A163-E291-3A5DEB7DB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A3F27A5-1A65-0FB0-B53E-D74649C1A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DC136-928A-4530-94C9-64C989B01C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9191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B4F09B-91DD-D2E0-720C-AA7B29152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E0EA080-7986-16F2-2E81-B4D6C5A306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D377393-7DB5-F0B0-55E4-0963012EC9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A441FF4-1638-9EBE-829F-1DB7559B9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CACF-63CD-4B14-B053-DB437A00E452}" type="datetimeFigureOut">
              <a:rPr lang="zh-CN" altLang="en-US" smtClean="0"/>
              <a:t>2023/12/21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324C81D-F302-4E53-498E-395E12D940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500263D-653D-7825-B04A-DF76D4E86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DC136-928A-4530-94C9-64C989B01C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6530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0677FA-9308-EB16-D0D2-FF5181DB1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5E0D16D-DA2E-406B-586A-F8BEF6DB2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887FC76-31F0-3C7A-58AC-6731E6DCDB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F91BEB4-C580-61B2-076F-A774F0C137F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AE599F86-211A-4B2D-61D8-F086C4A2C9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49DBC30-8C85-CFF2-2DA8-E075D731A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CACF-63CD-4B14-B053-DB437A00E452}" type="datetimeFigureOut">
              <a:rPr lang="zh-CN" altLang="en-US" smtClean="0"/>
              <a:t>2023/12/21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F29B060-D7CB-1F14-3F93-286FED76F1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DF1000B4-8D6E-C4F5-3FCD-9128BAE6B4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DC136-928A-4530-94C9-64C989B01C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68392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E4B793-614B-532E-26B2-DD9F07C24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5A61958E-5E27-C653-2951-F0C260A462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CACF-63CD-4B14-B053-DB437A00E452}" type="datetimeFigureOut">
              <a:rPr lang="zh-CN" altLang="en-US" smtClean="0"/>
              <a:t>2023/12/21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603B23B-1985-57DD-BD33-609012AAAF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E74756F-31B7-82C7-8A94-E1B5C4975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DC136-928A-4530-94C9-64C989B01C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9748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0EDB904-7BDD-36D7-4082-C2D468758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CACF-63CD-4B14-B053-DB437A00E452}" type="datetimeFigureOut">
              <a:rPr lang="zh-CN" altLang="en-US" smtClean="0"/>
              <a:t>2023/12/21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3251F2F-2332-167C-B1FF-32BE0500A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F54B0D1-B9FC-C3C8-4ABF-D6450927B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DC136-928A-4530-94C9-64C989B01C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17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3F9CAF-4A23-32B1-7133-16A5FD6042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251C738-2897-B86B-7DE3-267791FD93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00AC12C-9367-B32E-9848-8FF990A445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289E1EB-E5B2-45E3-FDD5-13C630FF6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CACF-63CD-4B14-B053-DB437A00E452}" type="datetimeFigureOut">
              <a:rPr lang="zh-CN" altLang="en-US" smtClean="0"/>
              <a:t>2023/12/21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3C1A0A5-741E-78E4-E972-1A24B8324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8C81259-5FD8-CDCF-4F4D-AF36937553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DC136-928A-4530-94C9-64C989B01C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47698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2F604EA-0517-C840-2644-041DD16863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60CBD76-773D-9F81-75A8-536A8AE4E72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86CFCE5-AD20-B6C8-A438-8CA1343DFD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FC16170-E910-1ABC-0A07-2A61AB09A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ECACF-63CD-4B14-B053-DB437A00E452}" type="datetimeFigureOut">
              <a:rPr lang="zh-CN" altLang="en-US" smtClean="0"/>
              <a:t>2023/12/21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04DB030-C59D-94D7-087E-09E9360D92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279D88F-6DDE-41AD-9438-0A48756F8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DDC136-928A-4530-94C9-64C989B01C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05487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0292E88-6AD7-B977-05DF-4E001DEA8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3434E7A-F0A8-2A46-021D-D140209375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7F443EB-F903-7545-5EEE-6F35EB545B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6ECACF-63CD-4B14-B053-DB437A00E452}" type="datetimeFigureOut">
              <a:rPr lang="zh-CN" altLang="en-US" smtClean="0"/>
              <a:t>2023/12/21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DEA648-5692-C11E-9100-D147803476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311D2E-D027-7768-CD3C-7868AA35F0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DDC136-928A-4530-94C9-64C989B01C9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65505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7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microsoft.com/office/2011/relationships/inkAction" Target="../ink/inkAction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2BEB77-F56D-7C7B-5105-99319D641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9039" y="2329313"/>
            <a:ext cx="11093922" cy="3722521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实验五  脑电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SSVEP</a:t>
            </a: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信号的目标分类</a:t>
            </a:r>
            <a:endParaRPr kumimoji="0" lang="en-US" altLang="zh-CN" sz="54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endParaRPr lang="zh-CN" altLang="en-US" dirty="0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E3129D22-B6A5-FB6A-67BB-703C627F0DB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3180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29"/>
    </mc:Choice>
    <mc:Fallback xmlns="">
      <p:transition spd="slow" advTm="97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2BEB77-F56D-7C7B-5105-99319D641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882" y="2454441"/>
            <a:ext cx="11093922" cy="3722521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实验七  脑电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ERP</a:t>
            </a: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信号的去噪方法</a:t>
            </a:r>
            <a:endParaRPr kumimoji="0" lang="en-US" altLang="zh-CN" sz="54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endParaRPr lang="zh-CN" altLang="en-US" dirty="0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3A45E2C8-4CAD-BEC4-F3FC-29E0E97A06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0840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515"/>
    </mc:Choice>
    <mc:Fallback xmlns="">
      <p:transition spd="slow" advTm="6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AA09189-47EA-9440-1292-3FFF265A61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891" y="827773"/>
            <a:ext cx="10785913" cy="5349190"/>
          </a:xfrm>
        </p:spPr>
        <p:txBody>
          <a:bodyPr>
            <a:normAutofit/>
          </a:bodyPr>
          <a:lstStyle/>
          <a:p>
            <a:r>
              <a:rPr lang="zh-CN" altLang="en-US" b="1" dirty="0">
                <a:solidFill>
                  <a:srgbClr val="0000FF"/>
                </a:solidFill>
              </a:rPr>
              <a:t>事件相关电位（</a:t>
            </a:r>
            <a:r>
              <a:rPr lang="en-US" altLang="zh-CN" b="1" dirty="0">
                <a:solidFill>
                  <a:srgbClr val="0000FF"/>
                </a:solidFill>
              </a:rPr>
              <a:t>Event related potential, ERP</a:t>
            </a:r>
            <a:r>
              <a:rPr lang="zh-CN" altLang="en-US" b="1" dirty="0">
                <a:solidFill>
                  <a:srgbClr val="0000FF"/>
                </a:solidFill>
              </a:rPr>
              <a:t>）</a:t>
            </a:r>
            <a:endParaRPr lang="en-US" altLang="zh-CN" b="1" dirty="0">
              <a:solidFill>
                <a:srgbClr val="0000FF"/>
              </a:solidFill>
            </a:endParaRPr>
          </a:p>
          <a:p>
            <a:pPr lvl="1">
              <a:lnSpc>
                <a:spcPct val="150000"/>
              </a:lnSpc>
            </a:pPr>
            <a:r>
              <a:rPr lang="zh-CN" altLang="en-US" dirty="0"/>
              <a:t>当外加一种特定的刺激，作用于感觉系统或脑的某一部位，在给予或撤销刺激时，或当某种心理因素出现时，在脑区所产生的电位变化。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EEG</a:t>
            </a:r>
            <a:r>
              <a:rPr lang="zh-CN" altLang="en-US" dirty="0"/>
              <a:t>的波幅可达</a:t>
            </a:r>
            <a:r>
              <a:rPr lang="en-US" altLang="zh-CN" dirty="0"/>
              <a:t>50~100 </a:t>
            </a:r>
            <a:r>
              <a:rPr lang="en-US" altLang="zh-CN" dirty="0" err="1"/>
              <a:t>μV</a:t>
            </a:r>
            <a:r>
              <a:rPr lang="zh-CN" altLang="en-US" dirty="0"/>
              <a:t>，一次刺激诱发的</a:t>
            </a:r>
            <a:r>
              <a:rPr lang="en-US" altLang="zh-CN" dirty="0"/>
              <a:t>ERP</a:t>
            </a:r>
            <a:r>
              <a:rPr lang="zh-CN" altLang="en-US" dirty="0"/>
              <a:t>的波幅一般约</a:t>
            </a:r>
            <a:r>
              <a:rPr lang="en-US" altLang="zh-CN" dirty="0"/>
              <a:t>2~10 </a:t>
            </a:r>
            <a:r>
              <a:rPr lang="en-US" altLang="zh-CN" dirty="0" err="1"/>
              <a:t>μV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ERP</a:t>
            </a:r>
            <a:r>
              <a:rPr lang="zh-CN" altLang="en-US" dirty="0"/>
              <a:t>具有两个恒定，一是波形恒定，二是潜伏期恒定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背景脑电与刺激间无固定的关系，而</a:t>
            </a:r>
            <a:r>
              <a:rPr lang="en-US" altLang="zh-CN" dirty="0"/>
              <a:t>ERP</a:t>
            </a:r>
            <a:r>
              <a:rPr lang="zh-CN" altLang="en-US" dirty="0"/>
              <a:t>波形在每次刺激后是相同的，且</a:t>
            </a:r>
            <a:r>
              <a:rPr lang="en-US" altLang="zh-CN" dirty="0"/>
              <a:t>ERP</a:t>
            </a:r>
            <a:r>
              <a:rPr lang="zh-CN" altLang="en-US" dirty="0"/>
              <a:t>波形与刺激间的时间间隔（潜伏期）是固定的。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zh-CN" altLang="en-US" dirty="0"/>
              <a:t>叠加后的</a:t>
            </a:r>
            <a:r>
              <a:rPr lang="en-US" altLang="zh-CN" dirty="0"/>
              <a:t>ERP</a:t>
            </a:r>
            <a:r>
              <a:rPr lang="zh-CN" altLang="en-US" dirty="0"/>
              <a:t>数值除以叠加次数，其平均值即还原为一次刺激的</a:t>
            </a:r>
            <a:r>
              <a:rPr lang="en-US" altLang="zh-CN" dirty="0"/>
              <a:t>ERP</a:t>
            </a:r>
            <a:r>
              <a:rPr lang="zh-CN" altLang="en-US" dirty="0"/>
              <a:t>数值。</a:t>
            </a:r>
          </a:p>
        </p:txBody>
      </p:sp>
      <p:pic>
        <p:nvPicPr>
          <p:cNvPr id="8" name="音频 7">
            <a:hlinkClick r:id="" action="ppaction://media"/>
            <a:extLst>
              <a:ext uri="{FF2B5EF4-FFF2-40B4-BE49-F238E27FC236}">
                <a16:creationId xmlns:a16="http://schemas.microsoft.com/office/drawing/2014/main" id="{2EBE06CC-3F87-3F4E-A3DD-E1068D21A6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8466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0710"/>
    </mc:Choice>
    <mc:Fallback xmlns="">
      <p:transition spd="slow" advTm="2307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E59982-0097-46F7-9307-064179ABEC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4" y="481263"/>
            <a:ext cx="10515600" cy="5695700"/>
          </a:xfrm>
        </p:spPr>
        <p:txBody>
          <a:bodyPr/>
          <a:lstStyle/>
          <a:p>
            <a:r>
              <a:rPr lang="zh-CN" altLang="en-US" dirty="0"/>
              <a:t>数据格式：</a:t>
            </a:r>
            <a:endParaRPr lang="en-US" altLang="zh-CN" dirty="0"/>
          </a:p>
          <a:p>
            <a:pPr algn="just"/>
            <a:r>
              <a:rPr lang="en-US" altLang="zh-CN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sig01</a:t>
            </a:r>
            <a:r>
              <a:rPr lang="zh-CN" altLang="zh-CN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文件和</a:t>
            </a:r>
            <a:r>
              <a:rPr lang="en-US" altLang="zh-CN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sig02</a:t>
            </a:r>
            <a:r>
              <a:rPr lang="zh-CN" altLang="zh-CN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文件</a:t>
            </a:r>
            <a:r>
              <a:rPr lang="zh-CN" altLang="en-US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×</a:t>
            </a:r>
            <a:r>
              <a:rPr lang="en-US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701</a:t>
            </a:r>
            <a:r>
              <a:rPr lang="zh-CN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×</a:t>
            </a:r>
            <a:r>
              <a:rPr lang="en-US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100</a:t>
            </a:r>
            <a:r>
              <a:rPr lang="zh-CN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矩阵，每个维度分别对应：导联（</a:t>
            </a:r>
            <a:r>
              <a:rPr lang="en-US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zh-CN" sz="18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个导联</a:t>
            </a:r>
            <a:r>
              <a:rPr lang="zh-CN" altLang="en-US" sz="18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：</a:t>
            </a:r>
            <a:r>
              <a:rPr lang="zh-CN" altLang="zh-CN" sz="18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第</a:t>
            </a:r>
            <a:r>
              <a:rPr lang="en-US" altLang="zh-CN" sz="18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1</a:t>
            </a:r>
            <a:r>
              <a:rPr lang="zh-CN" altLang="zh-CN" sz="18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导联为</a:t>
            </a:r>
            <a:r>
              <a:rPr lang="en-US" altLang="zh-CN" sz="1800" b="1" kern="100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FCz</a:t>
            </a:r>
            <a:r>
              <a:rPr lang="zh-CN" altLang="zh-CN" sz="18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电极，第</a:t>
            </a:r>
            <a:r>
              <a:rPr lang="en-US" altLang="zh-CN" sz="18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2</a:t>
            </a:r>
            <a:r>
              <a:rPr lang="zh-CN" altLang="zh-CN" sz="18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导联为</a:t>
            </a:r>
            <a:r>
              <a:rPr lang="en-US" altLang="zh-CN" sz="1800" b="1" kern="100" dirty="0" err="1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Cz</a:t>
            </a:r>
            <a:r>
              <a:rPr lang="zh-CN" altLang="zh-CN" sz="1800" b="1" kern="100" dirty="0">
                <a:solidFill>
                  <a:srgbClr val="FF0000"/>
                </a:solidFill>
                <a:latin typeface="Times New Roman" panose="02020603050405020304" pitchFamily="18" charset="0"/>
                <a:ea typeface="宋体" panose="02010600030101010101" pitchFamily="2" charset="-122"/>
              </a:rPr>
              <a:t>电极</a:t>
            </a:r>
            <a:r>
              <a:rPr lang="zh-CN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）×信号（</a:t>
            </a:r>
            <a:r>
              <a:rPr lang="en-US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701</a:t>
            </a:r>
            <a:r>
              <a:rPr lang="zh-CN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个采样点）×试次（</a:t>
            </a:r>
            <a:r>
              <a:rPr lang="en-US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100</a:t>
            </a:r>
            <a:r>
              <a:rPr lang="zh-CN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个试次，即重复刺激</a:t>
            </a:r>
            <a:r>
              <a:rPr lang="en-US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100</a:t>
            </a:r>
            <a:r>
              <a:rPr lang="zh-CN" altLang="zh-CN" sz="1800" b="1" kern="100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次）；</a:t>
            </a:r>
            <a:r>
              <a:rPr lang="zh-CN" altLang="zh-CN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数据采样率为</a:t>
            </a:r>
            <a:r>
              <a:rPr lang="en-US" altLang="zh-CN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1000Hz</a:t>
            </a:r>
            <a:r>
              <a:rPr lang="zh-CN" altLang="zh-CN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；</a:t>
            </a:r>
            <a:endParaRPr lang="en-US" altLang="zh-CN" sz="1800" b="1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a(1,:, 3):</a:t>
            </a:r>
            <a:r>
              <a:rPr lang="zh-CN" altLang="en-US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指第</a:t>
            </a:r>
            <a:r>
              <a:rPr lang="en-US" altLang="zh-CN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个导联，第</a:t>
            </a:r>
            <a:r>
              <a:rPr lang="en-US" altLang="zh-CN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en-US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个试次的</a:t>
            </a:r>
            <a:r>
              <a:rPr lang="en-US" altLang="zh-CN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en-US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：</a:t>
            </a:r>
            <a:r>
              <a:rPr lang="en-US" altLang="zh-CN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701</a:t>
            </a:r>
            <a:r>
              <a:rPr lang="zh-CN" altLang="en-US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个点。</a:t>
            </a:r>
            <a:endParaRPr lang="en-US" altLang="zh-CN" sz="1800" b="1" dirty="0">
              <a:solidFill>
                <a:srgbClr val="FF0000"/>
              </a:solidFill>
              <a:effectLst/>
              <a:latin typeface="Times New Roman" panose="02020603050405020304" pitchFamily="18" charset="0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marL="0" indent="0" algn="just">
              <a:buNone/>
            </a:pPr>
            <a:endParaRPr lang="zh-CN" altLang="en-US" b="1" dirty="0">
              <a:solidFill>
                <a:srgbClr val="0000FF"/>
              </a:solidFill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5EFBA76-5EAC-A93D-BE23-874F7EF2EE0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8089" y="2247522"/>
            <a:ext cx="5818672" cy="4398722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音频 8">
            <a:hlinkClick r:id="" action="ppaction://media"/>
            <a:extLst>
              <a:ext uri="{FF2B5EF4-FFF2-40B4-BE49-F238E27FC236}">
                <a16:creationId xmlns:a16="http://schemas.microsoft.com/office/drawing/2014/main" id="{01E8461D-808C-34C1-4B62-34FFA45175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224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5724"/>
    </mc:Choice>
    <mc:Fallback xmlns="">
      <p:transition spd="slow" advTm="1757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2673F7-165A-062F-9D5A-6F271DB449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505" y="365125"/>
            <a:ext cx="11161299" cy="5811838"/>
          </a:xfrm>
        </p:spPr>
        <p:txBody>
          <a:bodyPr>
            <a:normAutofit/>
          </a:bodyPr>
          <a:lstStyle/>
          <a:p>
            <a:r>
              <a:rPr lang="en-US" altLang="zh-CN" dirty="0"/>
              <a:t>ERP</a:t>
            </a:r>
            <a:r>
              <a:rPr lang="zh-CN" altLang="en-US" dirty="0"/>
              <a:t>计算步骤：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1</a:t>
            </a:r>
            <a:r>
              <a:rPr lang="zh-CN" altLang="en-US" dirty="0"/>
              <a:t>、设计高低通滤波器：</a:t>
            </a:r>
            <a:r>
              <a:rPr lang="en-US" altLang="zh-CN" dirty="0"/>
              <a:t>0.5-30Hz</a:t>
            </a:r>
            <a:r>
              <a:rPr lang="zh-CN" altLang="en-US" dirty="0"/>
              <a:t>，采样率为</a:t>
            </a:r>
            <a:r>
              <a:rPr lang="en-US" altLang="zh-CN" dirty="0"/>
              <a:t>1000 Hz</a:t>
            </a:r>
            <a:r>
              <a:rPr lang="zh-CN" altLang="en-US" dirty="0"/>
              <a:t>，画出高低通频率响应。</a:t>
            </a:r>
            <a:endParaRPr lang="en-US" altLang="zh-CN" dirty="0"/>
          </a:p>
          <a:p>
            <a:pPr marL="457200" lvl="1" indent="0">
              <a:lnSpc>
                <a:spcPct val="150000"/>
              </a:lnSpc>
              <a:buNone/>
            </a:pPr>
            <a:r>
              <a:rPr lang="zh-CN" altLang="en-US" dirty="0"/>
              <a:t>对不同试次的脑电信号进行滤波。</a:t>
            </a:r>
            <a:r>
              <a:rPr lang="zh-CN" altLang="en-US" dirty="0">
                <a:solidFill>
                  <a:srgbClr val="0000FF"/>
                </a:solidFill>
              </a:rPr>
              <a:t>（</a:t>
            </a:r>
            <a:r>
              <a:rPr lang="en-US" altLang="zh-CN" dirty="0">
                <a:solidFill>
                  <a:srgbClr val="0000FF"/>
                </a:solidFill>
              </a:rPr>
              <a:t>butter, </a:t>
            </a:r>
            <a:r>
              <a:rPr lang="en-US" altLang="zh-CN" dirty="0" err="1">
                <a:solidFill>
                  <a:srgbClr val="0000FF"/>
                </a:solidFill>
              </a:rPr>
              <a:t>freqz</a:t>
            </a:r>
            <a:r>
              <a:rPr lang="zh-CN" altLang="en-US" dirty="0">
                <a:solidFill>
                  <a:srgbClr val="0000FF"/>
                </a:solidFill>
              </a:rPr>
              <a:t>，</a:t>
            </a:r>
            <a:r>
              <a:rPr lang="en-US" altLang="zh-CN" dirty="0">
                <a:solidFill>
                  <a:srgbClr val="0000FF"/>
                </a:solidFill>
              </a:rPr>
              <a:t>filter</a:t>
            </a:r>
            <a:r>
              <a:rPr lang="zh-CN" altLang="en-US" dirty="0">
                <a:solidFill>
                  <a:srgbClr val="0000FF"/>
                </a:solidFill>
              </a:rPr>
              <a:t>等）</a:t>
            </a:r>
            <a:endParaRPr lang="en-US" altLang="zh-CN" dirty="0">
              <a:solidFill>
                <a:srgbClr val="0000FF"/>
              </a:solidFill>
            </a:endParaRPr>
          </a:p>
          <a:p>
            <a:pPr lvl="1">
              <a:lnSpc>
                <a:spcPct val="150000"/>
              </a:lnSpc>
            </a:pPr>
            <a:r>
              <a:rPr lang="en-US" altLang="zh-CN" dirty="0"/>
              <a:t>2</a:t>
            </a:r>
            <a:r>
              <a:rPr lang="zh-CN" altLang="en-US" dirty="0"/>
              <a:t>、去基线：每个试次</a:t>
            </a:r>
            <a:r>
              <a:rPr lang="en-US" altLang="zh-CN" dirty="0"/>
              <a:t>701</a:t>
            </a:r>
            <a:r>
              <a:rPr lang="zh-CN" altLang="en-US" dirty="0"/>
              <a:t>个点中的前</a:t>
            </a:r>
            <a:r>
              <a:rPr lang="en-US" altLang="zh-CN" dirty="0"/>
              <a:t>1-200</a:t>
            </a:r>
            <a:r>
              <a:rPr lang="zh-CN" altLang="en-US" dirty="0"/>
              <a:t>个点求均值（</a:t>
            </a:r>
            <a:r>
              <a:rPr lang="en-US" altLang="zh-CN" dirty="0"/>
              <a:t>mean</a:t>
            </a:r>
            <a:r>
              <a:rPr lang="zh-CN" altLang="en-US" dirty="0"/>
              <a:t>函数），然后</a:t>
            </a:r>
            <a:r>
              <a:rPr lang="en-US" altLang="zh-CN" dirty="0"/>
              <a:t>1</a:t>
            </a:r>
            <a:r>
              <a:rPr lang="zh-CN" altLang="en-US" dirty="0"/>
              <a:t>：</a:t>
            </a:r>
            <a:r>
              <a:rPr lang="en-US" altLang="zh-CN" dirty="0"/>
              <a:t>701</a:t>
            </a:r>
            <a:r>
              <a:rPr lang="zh-CN" altLang="en-US" dirty="0"/>
              <a:t>每个点减去该均值。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/>
              <a:t>3</a:t>
            </a:r>
            <a:r>
              <a:rPr lang="zh-CN" altLang="en-US" dirty="0"/>
              <a:t>、叠加平均：将所有试次（</a:t>
            </a:r>
            <a:r>
              <a:rPr lang="en-US" altLang="zh-CN" dirty="0"/>
              <a:t>100</a:t>
            </a:r>
            <a:r>
              <a:rPr lang="zh-CN" altLang="en-US" dirty="0"/>
              <a:t>个试次）</a:t>
            </a:r>
            <a:r>
              <a:rPr lang="en-US" altLang="zh-CN" dirty="0"/>
              <a:t>1</a:t>
            </a:r>
            <a:r>
              <a:rPr lang="zh-CN" altLang="en-US" dirty="0"/>
              <a:t>：</a:t>
            </a:r>
            <a:r>
              <a:rPr lang="en-US" altLang="zh-CN" dirty="0"/>
              <a:t>701</a:t>
            </a:r>
            <a:r>
              <a:rPr lang="zh-CN" altLang="en-US" dirty="0"/>
              <a:t>个点逐点对应求均值，即每个试次的第一个点共</a:t>
            </a:r>
            <a:r>
              <a:rPr lang="en-US" altLang="zh-CN" dirty="0"/>
              <a:t>100</a:t>
            </a:r>
            <a:r>
              <a:rPr lang="zh-CN" altLang="en-US" dirty="0"/>
              <a:t>个值求平均，然后每个试次第二个点求均值，依次类推。</a:t>
            </a:r>
            <a:r>
              <a:rPr lang="zh-CN" altLang="en-US" dirty="0">
                <a:solidFill>
                  <a:srgbClr val="0000FF"/>
                </a:solidFill>
              </a:rPr>
              <a:t>（</a:t>
            </a:r>
            <a:r>
              <a:rPr lang="en-US" altLang="zh-CN" dirty="0">
                <a:solidFill>
                  <a:srgbClr val="0000FF"/>
                </a:solidFill>
              </a:rPr>
              <a:t>mean</a:t>
            </a:r>
            <a:r>
              <a:rPr lang="zh-CN" altLang="en-US" dirty="0">
                <a:solidFill>
                  <a:srgbClr val="0000FF"/>
                </a:solidFill>
              </a:rPr>
              <a:t>（</a:t>
            </a:r>
            <a:r>
              <a:rPr lang="en-US" altLang="zh-CN" dirty="0">
                <a:solidFill>
                  <a:srgbClr val="0000FF"/>
                </a:solidFill>
              </a:rPr>
              <a:t>a</a:t>
            </a:r>
            <a:r>
              <a:rPr lang="zh-CN" altLang="en-US" dirty="0">
                <a:solidFill>
                  <a:srgbClr val="0000FF"/>
                </a:solidFill>
              </a:rPr>
              <a:t>，</a:t>
            </a:r>
            <a:r>
              <a:rPr lang="en-US" altLang="zh-CN" dirty="0">
                <a:solidFill>
                  <a:srgbClr val="0000FF"/>
                </a:solidFill>
              </a:rPr>
              <a:t>3</a:t>
            </a:r>
            <a:r>
              <a:rPr lang="zh-CN" altLang="en-US" dirty="0">
                <a:solidFill>
                  <a:srgbClr val="0000FF"/>
                </a:solidFill>
              </a:rPr>
              <a:t>）即第</a:t>
            </a:r>
            <a:r>
              <a:rPr lang="en-US" altLang="zh-CN" dirty="0">
                <a:solidFill>
                  <a:srgbClr val="0000FF"/>
                </a:solidFill>
              </a:rPr>
              <a:t>3</a:t>
            </a:r>
            <a:r>
              <a:rPr lang="zh-CN" altLang="en-US" dirty="0">
                <a:solidFill>
                  <a:srgbClr val="0000FF"/>
                </a:solidFill>
              </a:rPr>
              <a:t>维度求均值）</a:t>
            </a:r>
            <a:endParaRPr lang="en-US" altLang="zh-CN" dirty="0">
              <a:solidFill>
                <a:srgbClr val="0000FF"/>
              </a:solidFill>
            </a:endParaRPr>
          </a:p>
          <a:p>
            <a:pPr lvl="1">
              <a:lnSpc>
                <a:spcPct val="150000"/>
              </a:lnSpc>
            </a:pPr>
            <a:r>
              <a:rPr lang="zh-CN" altLang="en-US" dirty="0"/>
              <a:t>分别画出</a:t>
            </a:r>
            <a:r>
              <a:rPr lang="en-US" altLang="zh-CN" sz="2400" b="1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sig01</a:t>
            </a:r>
            <a:r>
              <a:rPr lang="zh-CN" altLang="zh-CN" sz="2400" b="1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文件和</a:t>
            </a:r>
            <a:r>
              <a:rPr lang="en-US" altLang="zh-CN" sz="2400" b="1" dirty="0">
                <a:effectLst/>
                <a:latin typeface="Times New Roman" panose="02020603050405020304" pitchFamily="18" charset="0"/>
                <a:ea typeface="宋体" panose="02010600030101010101" pitchFamily="2" charset="-122"/>
              </a:rPr>
              <a:t>sig02</a:t>
            </a:r>
            <a:r>
              <a:rPr lang="zh-CN" altLang="zh-CN" sz="2400" b="1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文件</a:t>
            </a:r>
            <a:r>
              <a:rPr lang="zh-CN" altLang="en-US" sz="2400" b="1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中的</a:t>
            </a:r>
            <a:r>
              <a:rPr lang="zh-CN" altLang="en-US" dirty="0"/>
              <a:t>第一导联</a:t>
            </a:r>
            <a:r>
              <a:rPr lang="en-US" altLang="zh-CN" dirty="0" err="1"/>
              <a:t>FCz</a:t>
            </a:r>
            <a:r>
              <a:rPr lang="zh-CN" altLang="en-US" dirty="0"/>
              <a:t>和第二导联</a:t>
            </a:r>
            <a:r>
              <a:rPr lang="en-US" altLang="zh-CN" dirty="0" err="1"/>
              <a:t>Cz</a:t>
            </a:r>
            <a:r>
              <a:rPr lang="zh-CN" altLang="en-US" dirty="0"/>
              <a:t>的</a:t>
            </a:r>
            <a:r>
              <a:rPr lang="en-US" altLang="zh-CN" dirty="0"/>
              <a:t>ERP</a:t>
            </a:r>
            <a:r>
              <a:rPr lang="zh-CN" altLang="en-US" dirty="0"/>
              <a:t>波形。</a:t>
            </a:r>
            <a:endParaRPr lang="en-US" altLang="zh-CN" dirty="0"/>
          </a:p>
          <a:p>
            <a:pPr lvl="1">
              <a:lnSpc>
                <a:spcPct val="150000"/>
              </a:lnSpc>
            </a:pPr>
            <a:r>
              <a:rPr lang="en-US" altLang="zh-CN" dirty="0">
                <a:solidFill>
                  <a:srgbClr val="0000FF"/>
                </a:solidFill>
              </a:rPr>
              <a:t>GUI</a:t>
            </a:r>
            <a:r>
              <a:rPr lang="zh-CN" altLang="en-US" dirty="0">
                <a:solidFill>
                  <a:srgbClr val="0000FF"/>
                </a:solidFill>
              </a:rPr>
              <a:t>界面给出</a:t>
            </a:r>
            <a:r>
              <a:rPr lang="en-US" altLang="zh-CN" dirty="0">
                <a:solidFill>
                  <a:srgbClr val="0000FF"/>
                </a:solidFill>
              </a:rPr>
              <a:t>1</a:t>
            </a:r>
            <a:r>
              <a:rPr lang="zh-CN" altLang="en-US" dirty="0">
                <a:solidFill>
                  <a:srgbClr val="0000FF"/>
                </a:solidFill>
              </a:rPr>
              <a:t>）滤波器频率响应；</a:t>
            </a:r>
            <a:r>
              <a:rPr lang="en-US" altLang="zh-CN" dirty="0">
                <a:solidFill>
                  <a:srgbClr val="0000FF"/>
                </a:solidFill>
              </a:rPr>
              <a:t>2</a:t>
            </a:r>
            <a:r>
              <a:rPr lang="zh-CN" altLang="en-US" dirty="0">
                <a:solidFill>
                  <a:srgbClr val="0000FF"/>
                </a:solidFill>
              </a:rPr>
              <a:t>）</a:t>
            </a:r>
            <a:r>
              <a:rPr lang="en-US" altLang="zh-CN" dirty="0" err="1">
                <a:solidFill>
                  <a:srgbClr val="0000FF"/>
                </a:solidFill>
              </a:rPr>
              <a:t>FCz</a:t>
            </a:r>
            <a:r>
              <a:rPr lang="zh-CN" altLang="en-US" dirty="0">
                <a:solidFill>
                  <a:srgbClr val="0000FF"/>
                </a:solidFill>
              </a:rPr>
              <a:t>导联</a:t>
            </a:r>
            <a:r>
              <a:rPr lang="en-US" altLang="zh-CN" dirty="0">
                <a:solidFill>
                  <a:srgbClr val="0000FF"/>
                </a:solidFill>
              </a:rPr>
              <a:t>ERP</a:t>
            </a:r>
            <a:r>
              <a:rPr lang="zh-CN" altLang="en-US" dirty="0">
                <a:solidFill>
                  <a:srgbClr val="0000FF"/>
                </a:solidFill>
              </a:rPr>
              <a:t>波形；</a:t>
            </a:r>
            <a:r>
              <a:rPr lang="en-US" altLang="zh-CN" dirty="0">
                <a:solidFill>
                  <a:srgbClr val="0000FF"/>
                </a:solidFill>
              </a:rPr>
              <a:t>3</a:t>
            </a:r>
            <a:r>
              <a:rPr lang="zh-CN" altLang="en-US" dirty="0">
                <a:solidFill>
                  <a:srgbClr val="0000FF"/>
                </a:solidFill>
              </a:rPr>
              <a:t>）</a:t>
            </a:r>
            <a:r>
              <a:rPr lang="en-US" altLang="zh-CN" dirty="0" err="1">
                <a:solidFill>
                  <a:srgbClr val="0000FF"/>
                </a:solidFill>
              </a:rPr>
              <a:t>Cz</a:t>
            </a:r>
            <a:r>
              <a:rPr lang="zh-CN" altLang="en-US" dirty="0">
                <a:solidFill>
                  <a:srgbClr val="0000FF"/>
                </a:solidFill>
              </a:rPr>
              <a:t>导联</a:t>
            </a:r>
            <a:r>
              <a:rPr lang="en-US" altLang="zh-CN" dirty="0">
                <a:solidFill>
                  <a:srgbClr val="0000FF"/>
                </a:solidFill>
              </a:rPr>
              <a:t>ERP</a:t>
            </a:r>
            <a:r>
              <a:rPr lang="zh-CN" altLang="en-US" dirty="0">
                <a:solidFill>
                  <a:srgbClr val="0000FF"/>
                </a:solidFill>
              </a:rPr>
              <a:t>波形。</a:t>
            </a:r>
            <a:endParaRPr lang="en-US" altLang="zh-CN" dirty="0">
              <a:solidFill>
                <a:srgbClr val="0000FF"/>
              </a:solidFill>
            </a:endParaRPr>
          </a:p>
          <a:p>
            <a:pPr lvl="1">
              <a:lnSpc>
                <a:spcPct val="150000"/>
              </a:lnSpc>
            </a:pPr>
            <a:endParaRPr lang="zh-CN" altLang="en-US" dirty="0">
              <a:solidFill>
                <a:srgbClr val="0000FF"/>
              </a:solidFill>
            </a:endParaRPr>
          </a:p>
        </p:txBody>
      </p:sp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96AC5DDB-9E2D-58AB-063C-1E73675537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981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6681"/>
    </mc:Choice>
    <mc:Fallback xmlns="">
      <p:transition spd="slow" advTm="1966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B0D639-A137-4E42-908C-448D977523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6409" y="377692"/>
            <a:ext cx="10767395" cy="5799272"/>
          </a:xfrm>
        </p:spPr>
        <p:txBody>
          <a:bodyPr/>
          <a:lstStyle/>
          <a:p>
            <a:pPr indent="266700" algn="just">
              <a:spcAft>
                <a:spcPts val="0"/>
              </a:spcAft>
            </a:pPr>
            <a:r>
              <a:rPr lang="en-US" altLang="zh-CN" dirty="0"/>
              <a:t>SSVEP</a:t>
            </a:r>
            <a:r>
              <a:rPr lang="zh-CN" altLang="en-US" dirty="0"/>
              <a:t>：</a:t>
            </a:r>
            <a:r>
              <a:rPr lang="zh-CN" altLang="zh-CN" dirty="0"/>
              <a:t>当人眼受到固定频率的视觉刺激时，大脑皮质活动将被调节，</a:t>
            </a:r>
            <a:r>
              <a:rPr lang="zh-CN" altLang="en-US" dirty="0"/>
              <a:t>产生</a:t>
            </a:r>
            <a:r>
              <a:rPr lang="zh-CN" altLang="zh-CN" dirty="0"/>
              <a:t>类似于刺激的周期性节律，</a:t>
            </a:r>
            <a:r>
              <a:rPr lang="zh-CN" altLang="en-US" dirty="0"/>
              <a:t>即</a:t>
            </a:r>
            <a:r>
              <a:rPr lang="zh-CN" altLang="zh-CN" dirty="0"/>
              <a:t>稳态视觉诱发电位</a:t>
            </a:r>
            <a:r>
              <a:rPr lang="zh-CN" altLang="en-US" dirty="0"/>
              <a:t>。</a:t>
            </a:r>
            <a:endParaRPr lang="en-US" altLang="zh-CN" dirty="0"/>
          </a:p>
          <a:p>
            <a:pPr lvl="1" indent="266700" algn="just"/>
            <a:r>
              <a:rPr lang="zh-CN" altLang="zh-CN" kern="100" dirty="0">
                <a:solidFill>
                  <a:srgbClr val="00B050"/>
                </a:solidFill>
                <a:latin typeface="等线" panose="02010600030101010101" pitchFamily="2" charset="-122"/>
                <a:cs typeface="Times New Roman" panose="02020603050405020304" pitchFamily="18" charset="0"/>
              </a:rPr>
              <a:t>每类刺激诱发的脑电信号中包含了基频</a:t>
            </a:r>
            <a:r>
              <a:rPr lang="zh-CN" altLang="en-US" kern="100" dirty="0">
                <a:solidFill>
                  <a:srgbClr val="00B050"/>
                </a:solidFill>
                <a:latin typeface="等线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zh-CN" altLang="zh-CN" kern="100" dirty="0">
                <a:solidFill>
                  <a:srgbClr val="00B050"/>
                </a:solidFill>
                <a:latin typeface="等线" panose="02010600030101010101" pitchFamily="2" charset="-122"/>
                <a:cs typeface="Times New Roman" panose="02020603050405020304" pitchFamily="18" charset="0"/>
              </a:rPr>
              <a:t>倍频成分：</a:t>
            </a:r>
          </a:p>
          <a:p>
            <a:pPr lvl="1" indent="266700" algn="just"/>
            <a:r>
              <a:rPr lang="zh-CN" altLang="en-US" kern="100" dirty="0">
                <a:solidFill>
                  <a:srgbClr val="00B050"/>
                </a:solidFill>
                <a:latin typeface="等线" panose="02010600030101010101" pitchFamily="2" charset="-122"/>
                <a:cs typeface="Times New Roman" panose="02020603050405020304" pitchFamily="18" charset="0"/>
              </a:rPr>
              <a:t>如，</a:t>
            </a:r>
            <a:r>
              <a:rPr lang="zh-CN" altLang="zh-CN" kern="100" dirty="0">
                <a:solidFill>
                  <a:srgbClr val="00B050"/>
                </a:solidFill>
                <a:latin typeface="等线" panose="02010600030101010101" pitchFamily="2" charset="-122"/>
                <a:cs typeface="Times New Roman" panose="02020603050405020304" pitchFamily="18" charset="0"/>
              </a:rPr>
              <a:t>具有高能量的频率为</a:t>
            </a:r>
            <a:r>
              <a:rPr lang="en-US" altLang="zh-CN" kern="100" dirty="0">
                <a:solidFill>
                  <a:srgbClr val="00B050"/>
                </a:solidFill>
                <a:latin typeface="等线" panose="02010600030101010101" pitchFamily="2" charset="-122"/>
                <a:cs typeface="Times New Roman" panose="02020603050405020304" pitchFamily="18" charset="0"/>
              </a:rPr>
              <a:t>8Hz</a:t>
            </a:r>
            <a:r>
              <a:rPr lang="zh-CN" altLang="zh-CN" kern="100" dirty="0">
                <a:solidFill>
                  <a:srgbClr val="00B050"/>
                </a:solidFill>
                <a:latin typeface="等线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kern="100" dirty="0">
                <a:solidFill>
                  <a:srgbClr val="00B050"/>
                </a:solidFill>
                <a:latin typeface="等线" panose="02010600030101010101" pitchFamily="2" charset="-122"/>
                <a:cs typeface="Times New Roman" panose="02020603050405020304" pitchFamily="18" charset="0"/>
              </a:rPr>
              <a:t>16Hz</a:t>
            </a:r>
            <a:r>
              <a:rPr lang="zh-CN" altLang="zh-CN" kern="100" dirty="0">
                <a:solidFill>
                  <a:srgbClr val="00B050"/>
                </a:solidFill>
                <a:latin typeface="等线" panose="02010600030101010101" pitchFamily="2" charset="-122"/>
                <a:cs typeface="Times New Roman" panose="02020603050405020304" pitchFamily="18" charset="0"/>
              </a:rPr>
              <a:t>、</a:t>
            </a:r>
            <a:r>
              <a:rPr lang="en-US" altLang="zh-CN" kern="100" dirty="0">
                <a:solidFill>
                  <a:srgbClr val="00B050"/>
                </a:solidFill>
                <a:latin typeface="等线" panose="02010600030101010101" pitchFamily="2" charset="-122"/>
                <a:cs typeface="Times New Roman" panose="02020603050405020304" pitchFamily="18" charset="0"/>
              </a:rPr>
              <a:t>32Hz</a:t>
            </a:r>
            <a:r>
              <a:rPr lang="zh-CN" altLang="zh-CN" kern="100" dirty="0">
                <a:solidFill>
                  <a:srgbClr val="00B050"/>
                </a:solidFill>
                <a:latin typeface="等线" panose="02010600030101010101" pitchFamily="2" charset="-122"/>
                <a:cs typeface="Times New Roman" panose="02020603050405020304" pitchFamily="18" charset="0"/>
              </a:rPr>
              <a:t>，倍频成分的能量可能比基频的能量小</a:t>
            </a:r>
            <a:r>
              <a:rPr lang="zh-CN" altLang="en-US" kern="100" dirty="0">
                <a:solidFill>
                  <a:srgbClr val="00B050"/>
                </a:solidFill>
                <a:latin typeface="等线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kern="100" dirty="0">
                <a:solidFill>
                  <a:srgbClr val="00B050"/>
                </a:solidFill>
                <a:latin typeface="等线" panose="02010600030101010101" pitchFamily="2" charset="-122"/>
                <a:cs typeface="Times New Roman" panose="02020603050405020304" pitchFamily="18" charset="0"/>
              </a:rPr>
              <a:t>16Hz</a:t>
            </a:r>
            <a:r>
              <a:rPr lang="zh-CN" altLang="en-US" kern="100" dirty="0">
                <a:solidFill>
                  <a:srgbClr val="00B050"/>
                </a:solidFill>
                <a:latin typeface="等线" panose="02010600030101010101" pitchFamily="2" charset="-122"/>
                <a:cs typeface="Times New Roman" panose="02020603050405020304" pitchFamily="18" charset="0"/>
              </a:rPr>
              <a:t>幅度小于</a:t>
            </a:r>
            <a:r>
              <a:rPr lang="en-US" altLang="zh-CN" kern="100" dirty="0">
                <a:solidFill>
                  <a:srgbClr val="00B050"/>
                </a:solidFill>
                <a:latin typeface="等线" panose="02010600030101010101" pitchFamily="2" charset="-122"/>
                <a:cs typeface="Times New Roman" panose="02020603050405020304" pitchFamily="18" charset="0"/>
              </a:rPr>
              <a:t>8Hz</a:t>
            </a:r>
            <a:r>
              <a:rPr lang="zh-CN" altLang="en-US" kern="100" dirty="0">
                <a:solidFill>
                  <a:srgbClr val="00B050"/>
                </a:solidFill>
                <a:latin typeface="等线" panose="02010600030101010101" pitchFamily="2" charset="-122"/>
                <a:cs typeface="Times New Roman" panose="02020603050405020304" pitchFamily="18" charset="0"/>
              </a:rPr>
              <a:t>。</a:t>
            </a:r>
            <a:endParaRPr lang="zh-CN" altLang="zh-CN" kern="100" dirty="0">
              <a:solidFill>
                <a:srgbClr val="00B050"/>
              </a:solidFill>
              <a:latin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sz="100" dirty="0"/>
          </a:p>
          <a:p>
            <a:r>
              <a:rPr lang="zh-CN" altLang="zh-CN" dirty="0"/>
              <a:t>脑电数据是</a:t>
            </a:r>
            <a:r>
              <a:rPr lang="zh-CN" altLang="en-US" dirty="0"/>
              <a:t>受试者</a:t>
            </a:r>
            <a:r>
              <a:rPr lang="zh-CN" altLang="zh-CN" dirty="0"/>
              <a:t>观看</a:t>
            </a:r>
            <a:r>
              <a:rPr lang="en-US" altLang="zh-CN" dirty="0"/>
              <a:t>10</a:t>
            </a:r>
            <a:r>
              <a:rPr lang="zh-CN" altLang="zh-CN" dirty="0"/>
              <a:t>个不同频率</a:t>
            </a:r>
            <a:r>
              <a:rPr lang="zh-CN" altLang="en-US" dirty="0"/>
              <a:t>闪烁的</a:t>
            </a:r>
            <a:r>
              <a:rPr lang="zh-CN" altLang="zh-CN" dirty="0"/>
              <a:t>刺激块</a:t>
            </a:r>
            <a:r>
              <a:rPr lang="zh-CN" altLang="en-US" dirty="0"/>
              <a:t>所</a:t>
            </a:r>
            <a:r>
              <a:rPr lang="zh-CN" altLang="zh-CN" dirty="0"/>
              <a:t>诱发的脑电信号，对应目标</a:t>
            </a:r>
            <a:r>
              <a:rPr lang="en-US" altLang="zh-CN" dirty="0"/>
              <a:t>1-10</a:t>
            </a:r>
            <a:r>
              <a:rPr lang="zh-CN" altLang="zh-CN" dirty="0"/>
              <a:t>。目标与刺激频率信息如下。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indent="266700" algn="just">
              <a:spcAft>
                <a:spcPts val="0"/>
              </a:spcAft>
            </a:pPr>
            <a:endParaRPr lang="en-US" altLang="zh-CN" sz="1200" dirty="0"/>
          </a:p>
          <a:p>
            <a:endParaRPr lang="zh-CN" alt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D5EE65-ABEA-4286-9FE5-910CA59748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9272" y="173151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774CA4-CAE0-44E0-B491-5DBFC0A78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9272" y="357936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      </a:t>
            </a:r>
            <a:endParaRPr kumimoji="0" lang="en-US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2ADA563A-DAF1-4D3B-9215-95E03CB2D9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62338" y="548163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graphicFrame>
        <p:nvGraphicFramePr>
          <p:cNvPr id="11" name="表格 10">
            <a:extLst>
              <a:ext uri="{FF2B5EF4-FFF2-40B4-BE49-F238E27FC236}">
                <a16:creationId xmlns:a16="http://schemas.microsoft.com/office/drawing/2014/main" id="{025CFE4D-FEE7-4F54-899E-D56A9F2A8D78}"/>
              </a:ext>
            </a:extLst>
          </p:cNvPr>
          <p:cNvGraphicFramePr>
            <a:graphicFrameLocks noGrp="1"/>
          </p:cNvGraphicFramePr>
          <p:nvPr/>
        </p:nvGraphicFramePr>
        <p:xfrm>
          <a:off x="902806" y="5606012"/>
          <a:ext cx="10134596" cy="101472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012727">
                  <a:extLst>
                    <a:ext uri="{9D8B030D-6E8A-4147-A177-3AD203B41FA5}">
                      <a16:colId xmlns:a16="http://schemas.microsoft.com/office/drawing/2014/main" val="1089704676"/>
                    </a:ext>
                  </a:extLst>
                </a:gridCol>
                <a:gridCol w="1012727">
                  <a:extLst>
                    <a:ext uri="{9D8B030D-6E8A-4147-A177-3AD203B41FA5}">
                      <a16:colId xmlns:a16="http://schemas.microsoft.com/office/drawing/2014/main" val="3708438970"/>
                    </a:ext>
                  </a:extLst>
                </a:gridCol>
                <a:gridCol w="1012727">
                  <a:extLst>
                    <a:ext uri="{9D8B030D-6E8A-4147-A177-3AD203B41FA5}">
                      <a16:colId xmlns:a16="http://schemas.microsoft.com/office/drawing/2014/main" val="1193579626"/>
                    </a:ext>
                  </a:extLst>
                </a:gridCol>
                <a:gridCol w="1012727">
                  <a:extLst>
                    <a:ext uri="{9D8B030D-6E8A-4147-A177-3AD203B41FA5}">
                      <a16:colId xmlns:a16="http://schemas.microsoft.com/office/drawing/2014/main" val="1611286459"/>
                    </a:ext>
                  </a:extLst>
                </a:gridCol>
                <a:gridCol w="1013948">
                  <a:extLst>
                    <a:ext uri="{9D8B030D-6E8A-4147-A177-3AD203B41FA5}">
                      <a16:colId xmlns:a16="http://schemas.microsoft.com/office/drawing/2014/main" val="2903719317"/>
                    </a:ext>
                  </a:extLst>
                </a:gridCol>
                <a:gridCol w="1013948">
                  <a:extLst>
                    <a:ext uri="{9D8B030D-6E8A-4147-A177-3AD203B41FA5}">
                      <a16:colId xmlns:a16="http://schemas.microsoft.com/office/drawing/2014/main" val="2283507320"/>
                    </a:ext>
                  </a:extLst>
                </a:gridCol>
                <a:gridCol w="1013948">
                  <a:extLst>
                    <a:ext uri="{9D8B030D-6E8A-4147-A177-3AD203B41FA5}">
                      <a16:colId xmlns:a16="http://schemas.microsoft.com/office/drawing/2014/main" val="235593458"/>
                    </a:ext>
                  </a:extLst>
                </a:gridCol>
                <a:gridCol w="1013948">
                  <a:extLst>
                    <a:ext uri="{9D8B030D-6E8A-4147-A177-3AD203B41FA5}">
                      <a16:colId xmlns:a16="http://schemas.microsoft.com/office/drawing/2014/main" val="440527083"/>
                    </a:ext>
                  </a:extLst>
                </a:gridCol>
                <a:gridCol w="1013948">
                  <a:extLst>
                    <a:ext uri="{9D8B030D-6E8A-4147-A177-3AD203B41FA5}">
                      <a16:colId xmlns:a16="http://schemas.microsoft.com/office/drawing/2014/main" val="1784040571"/>
                    </a:ext>
                  </a:extLst>
                </a:gridCol>
                <a:gridCol w="1013948">
                  <a:extLst>
                    <a:ext uri="{9D8B030D-6E8A-4147-A177-3AD203B41FA5}">
                      <a16:colId xmlns:a16="http://schemas.microsoft.com/office/drawing/2014/main" val="16928053"/>
                    </a:ext>
                  </a:extLst>
                </a:gridCol>
              </a:tblGrid>
              <a:tr h="50464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类别</a:t>
                      </a: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类别</a:t>
                      </a: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类别</a:t>
                      </a: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类别</a:t>
                      </a: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类别</a:t>
                      </a: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5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类别</a:t>
                      </a: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类别</a:t>
                      </a: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7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类别</a:t>
                      </a: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类别</a:t>
                      </a: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zh-CN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类别</a:t>
                      </a: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87101316"/>
                  </a:ext>
                </a:extLst>
              </a:tr>
              <a:tr h="510077"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8Hz</a:t>
                      </a:r>
                      <a:endParaRPr lang="zh-CN" altLang="en-US" sz="2000" b="1" kern="1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8.5Hz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9Hz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9.5Hz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10Hz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10.5Hz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11Hz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11.5Hz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12Hz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0"/>
                        </a:spcAft>
                      </a:pPr>
                      <a:r>
                        <a:rPr lang="en-US" sz="2000" b="1" kern="1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12.5Hz</a:t>
                      </a:r>
                      <a:endParaRPr lang="zh-CN" sz="2000" b="1" kern="100" dirty="0">
                        <a:effectLst/>
                        <a:latin typeface="Times New Roman" panose="02020603050405020304" pitchFamily="18" charset="0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9684591"/>
                  </a:ext>
                </a:extLst>
              </a:tr>
            </a:tbl>
          </a:graphicData>
        </a:graphic>
      </p:graphicFrame>
      <p:pic>
        <p:nvPicPr>
          <p:cNvPr id="14" name="图片 13">
            <a:extLst>
              <a:ext uri="{FF2B5EF4-FFF2-40B4-BE49-F238E27FC236}">
                <a16:creationId xmlns:a16="http://schemas.microsoft.com/office/drawing/2014/main" id="{71EDA61C-670C-4023-B361-DFFF822DF722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0" y="2227411"/>
            <a:ext cx="9273209" cy="2362358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68D30906-91B6-1617-FBCD-19CD3A145A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7043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8729"/>
    </mc:Choice>
    <mc:Fallback xmlns="">
      <p:transition spd="slow" advTm="1287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47C786B-EF17-5EF1-D89D-3454F37AA1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9067" y="519764"/>
            <a:ext cx="10515600" cy="5618698"/>
          </a:xfrm>
        </p:spPr>
        <p:txBody>
          <a:bodyPr/>
          <a:lstStyle/>
          <a:p>
            <a:r>
              <a:rPr lang="zh-CN" altLang="en-US" b="1" dirty="0"/>
              <a:t>数据格式：</a:t>
            </a:r>
            <a:endParaRPr lang="en-US" altLang="zh-CN" b="1" dirty="0"/>
          </a:p>
          <a:p>
            <a:pPr lvl="1"/>
            <a:r>
              <a:rPr lang="en-US" altLang="zh-CN" b="1" dirty="0" err="1">
                <a:solidFill>
                  <a:srgbClr val="FF0000"/>
                </a:solidFill>
              </a:rPr>
              <a:t>eegmat.mat</a:t>
            </a:r>
            <a:r>
              <a:rPr lang="zh-CN" altLang="en-US" b="1" dirty="0"/>
              <a:t>文件中包含</a:t>
            </a:r>
            <a:r>
              <a:rPr lang="en-US" altLang="zh-CN" b="1" dirty="0"/>
              <a:t>x</a:t>
            </a:r>
            <a:r>
              <a:rPr lang="zh-CN" altLang="en-US" b="1" dirty="0"/>
              <a:t>变量，数据维度信息为</a:t>
            </a:r>
            <a:r>
              <a:rPr lang="en-US" altLang="zh-CN" b="1" dirty="0"/>
              <a:t>8*3500*20</a:t>
            </a:r>
            <a:r>
              <a:rPr lang="zh-CN" altLang="en-US" b="1" dirty="0"/>
              <a:t>；</a:t>
            </a:r>
          </a:p>
          <a:p>
            <a:pPr lvl="1"/>
            <a:r>
              <a:rPr lang="en-US" altLang="zh-CN" b="1" dirty="0"/>
              <a:t>8</a:t>
            </a:r>
            <a:r>
              <a:rPr lang="zh-CN" altLang="en-US" b="1" dirty="0"/>
              <a:t>对应脑电信号的导联数；</a:t>
            </a:r>
          </a:p>
          <a:p>
            <a:pPr lvl="1"/>
            <a:r>
              <a:rPr lang="en-US" altLang="zh-CN" b="1" dirty="0"/>
              <a:t>3500</a:t>
            </a:r>
            <a:r>
              <a:rPr lang="zh-CN" altLang="en-US" b="1" dirty="0"/>
              <a:t>对应</a:t>
            </a:r>
            <a:r>
              <a:rPr lang="en-US" altLang="zh-CN" b="1" dirty="0"/>
              <a:t>3.5s</a:t>
            </a:r>
            <a:r>
              <a:rPr lang="zh-CN" altLang="en-US" b="1" dirty="0"/>
              <a:t>的时域采样点，采样频率</a:t>
            </a:r>
            <a:r>
              <a:rPr lang="en-US" altLang="zh-CN" b="1" dirty="0"/>
              <a:t>1000Hz</a:t>
            </a:r>
            <a:r>
              <a:rPr lang="zh-CN" altLang="en-US" b="1" dirty="0"/>
              <a:t>；</a:t>
            </a:r>
            <a:endParaRPr lang="en-US" altLang="zh-CN" b="1" dirty="0"/>
          </a:p>
          <a:p>
            <a:pPr lvl="1"/>
            <a:r>
              <a:rPr lang="en-US" altLang="zh-CN" b="1" dirty="0" err="1">
                <a:solidFill>
                  <a:srgbClr val="FF0000"/>
                </a:solidFill>
              </a:rPr>
              <a:t>label.mat</a:t>
            </a:r>
            <a:r>
              <a:rPr lang="zh-CN" altLang="en-US" b="1" dirty="0"/>
              <a:t>为标签信息，其中</a:t>
            </a:r>
            <a:r>
              <a:rPr lang="en-US" altLang="zh-CN" b="1" dirty="0"/>
              <a:t>20</a:t>
            </a:r>
            <a:r>
              <a:rPr lang="zh-CN" altLang="en-US" b="1" dirty="0"/>
              <a:t>值对应</a:t>
            </a:r>
            <a:r>
              <a:rPr lang="en-US" altLang="zh-CN" b="1" dirty="0"/>
              <a:t>20</a:t>
            </a:r>
            <a:r>
              <a:rPr lang="zh-CN" altLang="en-US" b="1" dirty="0"/>
              <a:t>个目标试次</a:t>
            </a:r>
            <a:endParaRPr lang="en-US" altLang="zh-CN" b="1" dirty="0"/>
          </a:p>
          <a:p>
            <a:endParaRPr lang="en-US" altLang="zh-CN" b="1" dirty="0"/>
          </a:p>
          <a:p>
            <a:r>
              <a:rPr lang="zh-CN" altLang="en-US" b="1" dirty="0"/>
              <a:t>数据加载：</a:t>
            </a:r>
            <a:endParaRPr lang="en-US" altLang="zh-CN" b="1" dirty="0"/>
          </a:p>
          <a:p>
            <a:pPr lvl="1"/>
            <a:r>
              <a:rPr lang="en-US" altLang="zh-CN" b="1" dirty="0"/>
              <a:t>load</a:t>
            </a:r>
            <a:r>
              <a:rPr lang="zh-CN" altLang="en-US" b="1" dirty="0"/>
              <a:t>（</a:t>
            </a:r>
            <a:r>
              <a:rPr lang="en-US" altLang="zh-CN" b="1" dirty="0" err="1"/>
              <a:t>eeg.mat</a:t>
            </a:r>
            <a:r>
              <a:rPr lang="zh-CN" altLang="en-US" b="1" dirty="0"/>
              <a:t>）</a:t>
            </a:r>
            <a:r>
              <a:rPr lang="en-US" altLang="zh-CN" b="1" dirty="0"/>
              <a:t>;</a:t>
            </a:r>
          </a:p>
          <a:p>
            <a:pPr lvl="1"/>
            <a:r>
              <a:rPr lang="en-US" altLang="zh-CN" b="1" dirty="0"/>
              <a:t>load(</a:t>
            </a:r>
            <a:r>
              <a:rPr lang="en-US" altLang="zh-CN" b="1" dirty="0" err="1"/>
              <a:t>label.mat</a:t>
            </a:r>
            <a:r>
              <a:rPr lang="en-US" altLang="zh-CN" b="1" dirty="0"/>
              <a:t>);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B9F96E8-3856-C765-0948-C651078D12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81475" y="3103646"/>
            <a:ext cx="3573980" cy="323459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B9AC03C-611B-3C70-F78D-41CA4E2433D9}"/>
              </a:ext>
            </a:extLst>
          </p:cNvPr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84795" y="3329113"/>
            <a:ext cx="3027090" cy="2818585"/>
          </a:xfrm>
          <a:prstGeom prst="rect">
            <a:avLst/>
          </a:prstGeom>
        </p:spPr>
      </p:pic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6" name="墨迹 5">
                <a:extLst>
                  <a:ext uri="{FF2B5EF4-FFF2-40B4-BE49-F238E27FC236}">
                    <a16:creationId xmlns:a16="http://schemas.microsoft.com/office/drawing/2014/main" id="{927C5D5C-CFDD-0245-FA43-C56F2FDCABB8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207040" y="4718160"/>
              <a:ext cx="984600" cy="679680"/>
            </p14:xfrm>
          </p:contentPart>
        </mc:Choice>
        <mc:Fallback xmlns="">
          <p:pic>
            <p:nvPicPr>
              <p:cNvPr id="6" name="墨迹 5">
                <a:extLst>
                  <a:ext uri="{FF2B5EF4-FFF2-40B4-BE49-F238E27FC236}">
                    <a16:creationId xmlns:a16="http://schemas.microsoft.com/office/drawing/2014/main" id="{927C5D5C-CFDD-0245-FA43-C56F2FDCABB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197680" y="4708800"/>
                <a:ext cx="1003320" cy="698400"/>
              </a:xfrm>
              <a:prstGeom prst="rect">
                <a:avLst/>
              </a:prstGeom>
            </p:spPr>
          </p:pic>
        </mc:Fallback>
      </mc:AlternateContent>
      <p:pic>
        <p:nvPicPr>
          <p:cNvPr id="7" name="音频 6">
            <a:hlinkClick r:id="" action="ppaction://media"/>
            <a:extLst>
              <a:ext uri="{FF2B5EF4-FFF2-40B4-BE49-F238E27FC236}">
                <a16:creationId xmlns:a16="http://schemas.microsoft.com/office/drawing/2014/main" id="{3590D4A0-4CEF-4E33-57AA-E56AE0DC48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9326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5247"/>
    </mc:Choice>
    <mc:Fallback xmlns="">
      <p:transition spd="slow" advTm="265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73179F7-1074-41C9-97F3-322669679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4" y="330200"/>
            <a:ext cx="10515600" cy="6339048"/>
          </a:xfrm>
        </p:spPr>
        <p:txBody>
          <a:bodyPr>
            <a:normAutofit/>
          </a:bodyPr>
          <a:lstStyle/>
          <a:p>
            <a:r>
              <a:rPr lang="zh-CN" altLang="en-US" b="1" dirty="0"/>
              <a:t>目标分类：</a:t>
            </a:r>
            <a:endParaRPr lang="en-US" altLang="zh-CN" b="1" dirty="0"/>
          </a:p>
          <a:p>
            <a:endParaRPr lang="en-US" altLang="zh-CN" b="1" dirty="0"/>
          </a:p>
          <a:p>
            <a:pPr lvl="1"/>
            <a:r>
              <a:rPr lang="zh-CN" altLang="zh-CN" b="1" dirty="0"/>
              <a:t>（</a:t>
            </a:r>
            <a:r>
              <a:rPr lang="en-US" altLang="zh-CN" b="1" dirty="0"/>
              <a:t>1</a:t>
            </a:r>
            <a:r>
              <a:rPr lang="zh-CN" altLang="zh-CN" b="1" dirty="0"/>
              <a:t>）</a:t>
            </a:r>
            <a:r>
              <a:rPr lang="zh-CN" altLang="en-US" b="1" dirty="0"/>
              <a:t>对每一通道</a:t>
            </a:r>
            <a:r>
              <a:rPr lang="zh-CN" altLang="zh-CN" b="1" dirty="0"/>
              <a:t>脑电信号进行带通滤波，滤波范围</a:t>
            </a:r>
            <a:r>
              <a:rPr lang="en-US" altLang="zh-CN" b="1" dirty="0">
                <a:solidFill>
                  <a:srgbClr val="FF0000"/>
                </a:solidFill>
              </a:rPr>
              <a:t>5-40Hz</a:t>
            </a:r>
            <a:r>
              <a:rPr lang="zh-CN" altLang="zh-CN" b="1" dirty="0"/>
              <a:t>。</a:t>
            </a:r>
            <a:endParaRPr lang="en-US" altLang="zh-CN" b="1" dirty="0"/>
          </a:p>
          <a:p>
            <a:pPr lvl="1"/>
            <a:endParaRPr lang="zh-CN" altLang="zh-CN" b="1" dirty="0"/>
          </a:p>
          <a:p>
            <a:pPr lvl="1"/>
            <a:r>
              <a:rPr lang="zh-CN" altLang="zh-CN" b="1" dirty="0"/>
              <a:t>（</a:t>
            </a:r>
            <a:r>
              <a:rPr lang="en-US" altLang="zh-CN" b="1" dirty="0"/>
              <a:t>2</a:t>
            </a:r>
            <a:r>
              <a:rPr lang="zh-CN" altLang="zh-CN" b="1" dirty="0"/>
              <a:t>）利用</a:t>
            </a:r>
            <a:r>
              <a:rPr lang="en-US" altLang="zh-CN" b="1" dirty="0">
                <a:solidFill>
                  <a:srgbClr val="FF0000"/>
                </a:solidFill>
              </a:rPr>
              <a:t>FFT</a:t>
            </a:r>
            <a:r>
              <a:rPr lang="zh-CN" altLang="zh-CN" b="1" dirty="0">
                <a:solidFill>
                  <a:srgbClr val="FF0000"/>
                </a:solidFill>
              </a:rPr>
              <a:t>或功率谱</a:t>
            </a:r>
            <a:r>
              <a:rPr lang="en-US" altLang="zh-CN" b="1" dirty="0">
                <a:solidFill>
                  <a:srgbClr val="FF0000"/>
                </a:solidFill>
              </a:rPr>
              <a:t>periodogram</a:t>
            </a:r>
            <a:r>
              <a:rPr lang="zh-CN" altLang="zh-CN" b="1" dirty="0"/>
              <a:t>对</a:t>
            </a:r>
            <a:r>
              <a:rPr lang="zh-CN" altLang="en-US" b="1" dirty="0"/>
              <a:t>一</a:t>
            </a:r>
            <a:r>
              <a:rPr lang="zh-CN" altLang="zh-CN" b="1" dirty="0"/>
              <a:t>个试次</a:t>
            </a:r>
            <a:r>
              <a:rPr lang="zh-CN" altLang="en-US" b="1" dirty="0"/>
              <a:t>下</a:t>
            </a:r>
            <a:r>
              <a:rPr lang="zh-CN" altLang="zh-CN" b="1" dirty="0"/>
              <a:t>每个通道的脑电信号进行频谱分析，查看</a:t>
            </a:r>
            <a:r>
              <a:rPr lang="en-US" altLang="zh-CN" b="1" dirty="0">
                <a:solidFill>
                  <a:srgbClr val="00B050"/>
                </a:solidFill>
              </a:rPr>
              <a:t>7-15Hz</a:t>
            </a:r>
            <a:r>
              <a:rPr lang="zh-CN" altLang="zh-CN" b="1" dirty="0"/>
              <a:t>范围内最高峰值是多少，并与所给刺激频率比对，</a:t>
            </a:r>
            <a:r>
              <a:rPr lang="en-US" altLang="zh-CN" b="1" dirty="0"/>
              <a:t>8</a:t>
            </a:r>
            <a:r>
              <a:rPr lang="zh-CN" altLang="zh-CN" b="1" dirty="0"/>
              <a:t>个通道投票最多的目标即为该试次所分类出来的目标结果。</a:t>
            </a:r>
            <a:r>
              <a:rPr lang="zh-CN" altLang="en-US" b="1" dirty="0"/>
              <a:t>另外，可加入倍频频率检测，提高目标识别准确率。</a:t>
            </a:r>
            <a:endParaRPr lang="en-US" altLang="zh-CN" b="1" dirty="0"/>
          </a:p>
          <a:p>
            <a:pPr lvl="1"/>
            <a:endParaRPr lang="zh-CN" altLang="zh-CN" b="1" dirty="0"/>
          </a:p>
          <a:p>
            <a:pPr lvl="1"/>
            <a:r>
              <a:rPr lang="zh-CN" altLang="zh-CN" b="1" dirty="0"/>
              <a:t>（</a:t>
            </a:r>
            <a:r>
              <a:rPr lang="en-US" altLang="zh-CN" b="1" dirty="0"/>
              <a:t>3</a:t>
            </a:r>
            <a:r>
              <a:rPr lang="zh-CN" altLang="zh-CN" b="1" dirty="0"/>
              <a:t>）对</a:t>
            </a:r>
            <a:r>
              <a:rPr lang="en-US" altLang="zh-CN" b="1" dirty="0"/>
              <a:t>20</a:t>
            </a:r>
            <a:r>
              <a:rPr lang="zh-CN" altLang="zh-CN" b="1" dirty="0"/>
              <a:t>个试次分别进行目标分类，根据频谱信息判断目标类别并与其真实标签</a:t>
            </a:r>
            <a:r>
              <a:rPr lang="en-US" altLang="zh-CN" b="1" dirty="0"/>
              <a:t>label</a:t>
            </a:r>
            <a:r>
              <a:rPr lang="zh-CN" altLang="zh-CN" b="1" dirty="0"/>
              <a:t>进行比较，计算准确率。</a:t>
            </a:r>
            <a:endParaRPr lang="en-US" altLang="zh-CN" b="1" dirty="0"/>
          </a:p>
          <a:p>
            <a:pPr lvl="1"/>
            <a:endParaRPr lang="zh-CN" altLang="zh-CN" b="1" dirty="0"/>
          </a:p>
          <a:p>
            <a:pPr lvl="1"/>
            <a:r>
              <a:rPr lang="zh-CN" altLang="zh-CN" b="1" dirty="0"/>
              <a:t>（</a:t>
            </a:r>
            <a:r>
              <a:rPr lang="en-US" altLang="zh-CN" b="1" dirty="0"/>
              <a:t>4</a:t>
            </a:r>
            <a:r>
              <a:rPr lang="zh-CN" altLang="zh-CN" b="1" dirty="0"/>
              <a:t>）</a:t>
            </a:r>
            <a:r>
              <a:rPr lang="en-US" altLang="zh-CN" b="1" dirty="0"/>
              <a:t>GUI</a:t>
            </a:r>
            <a:r>
              <a:rPr lang="zh-CN" altLang="zh-CN" b="1" dirty="0"/>
              <a:t>界面呈现</a:t>
            </a:r>
            <a:r>
              <a:rPr lang="zh-CN" altLang="en-US" b="1" dirty="0"/>
              <a:t>滤波器频响；</a:t>
            </a:r>
            <a:r>
              <a:rPr lang="en-US" altLang="zh-CN" b="1" dirty="0"/>
              <a:t>20</a:t>
            </a:r>
            <a:r>
              <a:rPr lang="zh-CN" altLang="zh-CN" b="1" dirty="0"/>
              <a:t>个试次一个通道</a:t>
            </a:r>
            <a:r>
              <a:rPr lang="zh-CN" altLang="en-US" b="1" dirty="0"/>
              <a:t>下</a:t>
            </a:r>
            <a:r>
              <a:rPr lang="zh-CN" altLang="zh-CN" b="1" dirty="0"/>
              <a:t>的频谱图（可选一个识别率高的通道），并标出峰值频率；呈现</a:t>
            </a:r>
            <a:r>
              <a:rPr lang="en-US" altLang="zh-CN" b="1" dirty="0"/>
              <a:t>20</a:t>
            </a:r>
            <a:r>
              <a:rPr lang="zh-CN" altLang="zh-CN" b="1" dirty="0"/>
              <a:t>个试次中每个导联目标识别结果</a:t>
            </a:r>
            <a:r>
              <a:rPr lang="zh-CN" altLang="en-US" b="1" dirty="0"/>
              <a:t>（类别）</a:t>
            </a:r>
            <a:r>
              <a:rPr lang="zh-CN" altLang="zh-CN" b="1" dirty="0"/>
              <a:t>，</a:t>
            </a:r>
            <a:r>
              <a:rPr lang="en-US" altLang="zh-CN" b="1" dirty="0"/>
              <a:t>8</a:t>
            </a:r>
            <a:r>
              <a:rPr lang="zh-CN" altLang="zh-CN" b="1" dirty="0"/>
              <a:t>导联联合目标识别结果</a:t>
            </a:r>
            <a:r>
              <a:rPr lang="en-US" altLang="zh-CN" b="1" dirty="0"/>
              <a:t>,</a:t>
            </a:r>
            <a:r>
              <a:rPr lang="zh-CN" altLang="zh-CN" b="1" dirty="0"/>
              <a:t>以及</a:t>
            </a:r>
            <a:r>
              <a:rPr lang="zh-CN" altLang="en-US" b="1" dirty="0"/>
              <a:t>导联和倍频联合的目标识别结果（选做）</a:t>
            </a:r>
            <a:r>
              <a:rPr lang="zh-CN" altLang="zh-CN" b="1" dirty="0"/>
              <a:t>。</a:t>
            </a:r>
            <a:r>
              <a:rPr lang="zh-CN" altLang="en-US" b="1" dirty="0"/>
              <a:t>最终给出</a:t>
            </a:r>
            <a:r>
              <a:rPr lang="en-US" altLang="zh-CN" b="1" dirty="0"/>
              <a:t>20</a:t>
            </a:r>
            <a:r>
              <a:rPr lang="zh-CN" altLang="en-US" b="1" dirty="0"/>
              <a:t>个试次识别的平均准确率。</a:t>
            </a: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E8EB2CC4-88D1-7702-9431-E4F1259E86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0796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9347"/>
    </mc:Choice>
    <mc:Fallback xmlns="">
      <p:transition spd="slow" advTm="3793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2BEB77-F56D-7C7B-5105-99319D6419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882" y="2454441"/>
            <a:ext cx="11093922" cy="3722521"/>
          </a:xfrm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None/>
              <a:tabLst/>
              <a:defRPr/>
            </a:pP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实验六  </a:t>
            </a:r>
            <a:r>
              <a:rPr kumimoji="0" lang="en-US" altLang="zh-CN" sz="5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VR</a:t>
            </a:r>
            <a:r>
              <a:rPr kumimoji="0" lang="zh-CN" altLang="en-US" sz="5400" b="1" i="0" u="none" strike="noStrike" kern="120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等线"/>
                <a:ea typeface="等线" panose="02010600030101010101" pitchFamily="2" charset="-122"/>
                <a:cs typeface="+mn-cs"/>
              </a:rPr>
              <a:t>眼动数据的目标分类</a:t>
            </a:r>
            <a:endParaRPr kumimoji="0" lang="en-US" altLang="zh-CN" sz="54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等线"/>
              <a:ea typeface="等线" panose="02010600030101010101" pitchFamily="2" charset="-122"/>
              <a:cs typeface="+mn-cs"/>
            </a:endParaRPr>
          </a:p>
          <a:p>
            <a:endParaRPr lang="zh-CN" altLang="en-US" dirty="0"/>
          </a:p>
        </p:txBody>
      </p:sp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798FB3BA-1101-E33E-6CD1-A2C275F5DF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6315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38"/>
    </mc:Choice>
    <mc:Fallback xmlns="">
      <p:transition spd="slow" advTm="55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9DD230-5836-5810-289B-A3AEB9D1E6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6133" y="91440"/>
            <a:ext cx="11158889" cy="6386362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zh-CN" altLang="en-US" sz="2400" dirty="0"/>
              <a:t>眼动仪是一种能够跟踪测量眼球位置及眼球运动信息的一种设备，在视觉系统、心理学、认知语言学的研究中有广泛的应用。</a:t>
            </a:r>
            <a:endParaRPr lang="en-US" altLang="zh-CN" sz="2400" dirty="0"/>
          </a:p>
          <a:p>
            <a:pPr>
              <a:lnSpc>
                <a:spcPct val="120000"/>
              </a:lnSpc>
            </a:pPr>
            <a:endParaRPr lang="en-US" altLang="zh-CN" sz="500" dirty="0"/>
          </a:p>
          <a:p>
            <a:pPr>
              <a:lnSpc>
                <a:spcPct val="120000"/>
              </a:lnSpc>
            </a:pPr>
            <a:endParaRPr lang="en-US" altLang="zh-CN" sz="2400" b="0" i="0" dirty="0">
              <a:solidFill>
                <a:srgbClr val="333333"/>
              </a:solidFill>
              <a:effectLst/>
              <a:latin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altLang="zh-CN" sz="2400" dirty="0">
              <a:solidFill>
                <a:srgbClr val="333333"/>
              </a:solidFill>
              <a:latin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altLang="zh-CN" sz="2400" b="0" i="0" dirty="0">
              <a:solidFill>
                <a:srgbClr val="333333"/>
              </a:solidFill>
              <a:effectLst/>
              <a:latin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altLang="zh-CN" sz="2400" dirty="0">
              <a:solidFill>
                <a:srgbClr val="333333"/>
              </a:solidFill>
              <a:latin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altLang="zh-CN" sz="2400" b="0" i="0" dirty="0">
              <a:solidFill>
                <a:srgbClr val="333333"/>
              </a:solidFill>
              <a:effectLst/>
              <a:latin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altLang="zh-CN" sz="2400" b="0" i="0" dirty="0">
              <a:solidFill>
                <a:srgbClr val="333333"/>
              </a:solidFill>
              <a:effectLst/>
              <a:latin typeface="Arial" panose="020B0604020202020204" pitchFamily="34" charset="0"/>
            </a:endParaRPr>
          </a:p>
          <a:p>
            <a:r>
              <a:rPr lang="zh-CN" altLang="en-US" sz="2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普尔钦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(Purkinje)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斑是光束在入射眼球的过程中</a:t>
            </a:r>
            <a:r>
              <a:rPr lang="en-US" altLang="zh-CN" sz="2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,</a:t>
            </a:r>
            <a:r>
              <a:rPr lang="zh-CN" altLang="en-US" sz="2400" b="0" i="0" dirty="0">
                <a:solidFill>
                  <a:srgbClr val="333333"/>
                </a:solidFill>
                <a:effectLst/>
                <a:latin typeface="Arial" panose="020B0604020202020204" pitchFamily="34" charset="0"/>
              </a:rPr>
              <a:t>在眼球各层膜的前后面上形成的影像。</a:t>
            </a:r>
            <a:endParaRPr lang="en-US" altLang="zh-CN" sz="2400" b="0" i="0" dirty="0">
              <a:solidFill>
                <a:srgbClr val="333333"/>
              </a:solidFill>
              <a:effectLst/>
              <a:latin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2400" dirty="0"/>
              <a:t>眼动的本质是人注意力资源的主动或被动分配，选择更有用或吸引力的信息。其应用方向有：用户体验与交互研究（网页可用性、移动端可用性、软件可用性、视线交互、游戏可用性研究）、市场研究与消费者调研等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AB386B6-ECED-7827-6BA9-F596AC58D9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1424" y="1131866"/>
            <a:ext cx="5269285" cy="337492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96E02C25-C3AA-DF3F-03B8-12880BF63B4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131866"/>
            <a:ext cx="4905676" cy="3230452"/>
          </a:xfrm>
          <a:prstGeom prst="rect">
            <a:avLst/>
          </a:prstGeom>
        </p:spPr>
      </p:pic>
      <p:pic>
        <p:nvPicPr>
          <p:cNvPr id="6" name="音频 5">
            <a:hlinkClick r:id="" action="ppaction://media"/>
            <a:extLst>
              <a:ext uri="{FF2B5EF4-FFF2-40B4-BE49-F238E27FC236}">
                <a16:creationId xmlns:a16="http://schemas.microsoft.com/office/drawing/2014/main" id="{0F208147-721F-99BC-F42C-9AC31A64DA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1098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2461"/>
    </mc:Choice>
    <mc:Fallback xmlns="">
      <p:transition spd="slow" advTm="1724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4B0D639-A137-4E42-908C-448D977523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922" y="665923"/>
            <a:ext cx="10687882" cy="5406244"/>
          </a:xfrm>
        </p:spPr>
        <p:txBody>
          <a:bodyPr/>
          <a:lstStyle/>
          <a:p>
            <a:r>
              <a:rPr lang="zh-CN" altLang="en-US" dirty="0"/>
              <a:t>实验任务是</a:t>
            </a:r>
            <a:r>
              <a:rPr lang="zh-CN" altLang="en-US" dirty="0">
                <a:solidFill>
                  <a:srgbClr val="FF0000"/>
                </a:solidFill>
              </a:rPr>
              <a:t>根据采集的眼动数据实现</a:t>
            </a:r>
            <a:r>
              <a:rPr lang="en-US" altLang="zh-CN" dirty="0">
                <a:solidFill>
                  <a:srgbClr val="FF0000"/>
                </a:solidFill>
              </a:rPr>
              <a:t>10</a:t>
            </a:r>
            <a:r>
              <a:rPr lang="zh-CN" altLang="en-US" dirty="0">
                <a:solidFill>
                  <a:srgbClr val="FF0000"/>
                </a:solidFill>
              </a:rPr>
              <a:t>个目标的分类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实验数据采集分为两个过程，</a:t>
            </a:r>
            <a:r>
              <a:rPr lang="zh-CN" altLang="en-US" dirty="0">
                <a:solidFill>
                  <a:srgbClr val="0000FF"/>
                </a:solidFill>
              </a:rPr>
              <a:t>第一个是眼动校准阶段，</a:t>
            </a:r>
            <a:r>
              <a:rPr lang="zh-CN" altLang="en-US" dirty="0"/>
              <a:t>要求实验参与者依次观看界面上的数字</a:t>
            </a:r>
            <a:r>
              <a:rPr lang="en-US" altLang="zh-CN" dirty="0"/>
              <a:t>0-9</a:t>
            </a:r>
            <a:r>
              <a:rPr lang="zh-CN" altLang="en-US" dirty="0"/>
              <a:t>，如下图所示，采集参与者的模板数据，用于正式阶段的分类。</a:t>
            </a:r>
            <a:r>
              <a:rPr lang="zh-CN" altLang="en-US" dirty="0">
                <a:solidFill>
                  <a:srgbClr val="0000FF"/>
                </a:solidFill>
              </a:rPr>
              <a:t>每个目标</a:t>
            </a:r>
            <a:r>
              <a:rPr lang="en-US" altLang="zh-CN" dirty="0">
                <a:solidFill>
                  <a:srgbClr val="0000FF"/>
                </a:solidFill>
              </a:rPr>
              <a:t>1</a:t>
            </a:r>
            <a:r>
              <a:rPr lang="zh-CN" altLang="en-US" dirty="0">
                <a:solidFill>
                  <a:srgbClr val="0000FF"/>
                </a:solidFill>
              </a:rPr>
              <a:t>个试次，校准阶段共</a:t>
            </a:r>
            <a:r>
              <a:rPr lang="en-US" altLang="zh-CN" dirty="0">
                <a:solidFill>
                  <a:srgbClr val="0000FF"/>
                </a:solidFill>
              </a:rPr>
              <a:t>10</a:t>
            </a:r>
            <a:r>
              <a:rPr lang="zh-CN" altLang="en-US" dirty="0">
                <a:solidFill>
                  <a:srgbClr val="0000FF"/>
                </a:solidFill>
              </a:rPr>
              <a:t>个试次。第二个是正式实验阶段，</a:t>
            </a:r>
            <a:r>
              <a:rPr lang="zh-CN" altLang="en-US" dirty="0"/>
              <a:t>采集过程连续进行，数据中包含开始和结束的位置索引，</a:t>
            </a:r>
            <a:r>
              <a:rPr lang="zh-CN" altLang="en-US" dirty="0">
                <a:solidFill>
                  <a:srgbClr val="0000FF"/>
                </a:solidFill>
              </a:rPr>
              <a:t>每个目标</a:t>
            </a:r>
            <a:r>
              <a:rPr lang="en-US" altLang="zh-CN" dirty="0">
                <a:solidFill>
                  <a:srgbClr val="0000FF"/>
                </a:solidFill>
              </a:rPr>
              <a:t>2</a:t>
            </a:r>
            <a:r>
              <a:rPr lang="zh-CN" altLang="en-US" dirty="0">
                <a:solidFill>
                  <a:srgbClr val="0000FF"/>
                </a:solidFill>
              </a:rPr>
              <a:t>个试次，共</a:t>
            </a:r>
            <a:r>
              <a:rPr lang="en-US" altLang="zh-CN" dirty="0">
                <a:solidFill>
                  <a:srgbClr val="0000FF"/>
                </a:solidFill>
              </a:rPr>
              <a:t>20</a:t>
            </a:r>
            <a:r>
              <a:rPr lang="zh-CN" altLang="en-US" dirty="0">
                <a:solidFill>
                  <a:srgbClr val="0000FF"/>
                </a:solidFill>
              </a:rPr>
              <a:t>个试次</a:t>
            </a:r>
            <a:r>
              <a:rPr lang="zh-CN" altLang="en-US" dirty="0"/>
              <a:t>。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2D5EE65-ABEA-4286-9FE5-910CA59748C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9272" y="1731518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774CA4-CAE0-44E0-B491-5DBFC0A781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49272" y="3579368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zh-CN" sz="10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Times New Roman" panose="02020603050405020304" pitchFamily="18" charset="0"/>
              </a:rPr>
              <a:t>          </a:t>
            </a:r>
            <a:endParaRPr kumimoji="0" lang="en-US" altLang="zh-CN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49B76EA-7D65-4975-90B0-105161F9FDDA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98423" y="3304985"/>
            <a:ext cx="5617586" cy="32945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音频 1">
            <a:hlinkClick r:id="" action="ppaction://media"/>
            <a:extLst>
              <a:ext uri="{FF2B5EF4-FFF2-40B4-BE49-F238E27FC236}">
                <a16:creationId xmlns:a16="http://schemas.microsoft.com/office/drawing/2014/main" id="{0C1A803A-3713-7761-83BF-BE60D3F6285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317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412"/>
    </mc:Choice>
    <mc:Fallback xmlns="">
      <p:transition spd="slow" advTm="1404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918B8F3-8AE9-EC4A-02DD-2F49B56C7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9015" y="664143"/>
            <a:ext cx="10814789" cy="5512820"/>
          </a:xfrm>
        </p:spPr>
        <p:txBody>
          <a:bodyPr/>
          <a:lstStyle/>
          <a:p>
            <a:pPr marL="0" indent="0">
              <a:buNone/>
            </a:pPr>
            <a:r>
              <a:rPr lang="zh-CN" altLang="en-US" b="1" dirty="0"/>
              <a:t>数据格式：</a:t>
            </a:r>
            <a:endParaRPr lang="en-US" altLang="zh-CN" b="1" dirty="0"/>
          </a:p>
          <a:p>
            <a:r>
              <a:rPr lang="zh-CN" altLang="en-US" b="1" dirty="0"/>
              <a:t>数据维度为</a:t>
            </a:r>
            <a:r>
              <a:rPr lang="en-US" altLang="zh-CN" b="1" dirty="0"/>
              <a:t>10*2*40</a:t>
            </a:r>
            <a:r>
              <a:rPr lang="zh-CN" altLang="en-US" b="1" dirty="0"/>
              <a:t>，</a:t>
            </a:r>
            <a:r>
              <a:rPr lang="en-US" altLang="zh-CN" b="1" dirty="0"/>
              <a:t>10</a:t>
            </a:r>
            <a:r>
              <a:rPr lang="zh-CN" altLang="en-US" b="1" dirty="0"/>
              <a:t>为</a:t>
            </a:r>
            <a:r>
              <a:rPr lang="en-US" altLang="zh-CN" b="1" dirty="0"/>
              <a:t>10</a:t>
            </a:r>
            <a:r>
              <a:rPr lang="zh-CN" altLang="en-US" b="1" dirty="0"/>
              <a:t>个试次，对应目标</a:t>
            </a:r>
            <a:r>
              <a:rPr lang="en-US" altLang="zh-CN" b="1" dirty="0"/>
              <a:t>0-9</a:t>
            </a:r>
            <a:r>
              <a:rPr lang="zh-CN" altLang="en-US" b="1" dirty="0"/>
              <a:t>；</a:t>
            </a:r>
            <a:r>
              <a:rPr lang="en-US" altLang="zh-CN" b="1" dirty="0"/>
              <a:t>2</a:t>
            </a:r>
            <a:r>
              <a:rPr lang="zh-CN" altLang="en-US" b="1" dirty="0"/>
              <a:t>为</a:t>
            </a:r>
            <a:r>
              <a:rPr lang="en-US" altLang="zh-CN" b="1" dirty="0"/>
              <a:t>x</a:t>
            </a:r>
            <a:r>
              <a:rPr lang="zh-CN" altLang="en-US" b="1" dirty="0"/>
              <a:t>和</a:t>
            </a:r>
            <a:r>
              <a:rPr lang="en-US" altLang="zh-CN" b="1" dirty="0"/>
              <a:t>y</a:t>
            </a:r>
            <a:r>
              <a:rPr lang="zh-CN" altLang="en-US" b="1" dirty="0"/>
              <a:t>坐标值；</a:t>
            </a:r>
            <a:r>
              <a:rPr lang="en-US" altLang="zh-CN" b="1" dirty="0"/>
              <a:t>40</a:t>
            </a:r>
            <a:r>
              <a:rPr lang="zh-CN" altLang="en-US" b="1" dirty="0"/>
              <a:t>为时间点；</a:t>
            </a:r>
            <a:endParaRPr lang="en-US" altLang="zh-CN" b="1" dirty="0"/>
          </a:p>
          <a:p>
            <a:r>
              <a:rPr lang="en-US" altLang="zh-CN" b="1" dirty="0">
                <a:solidFill>
                  <a:srgbClr val="0000FF"/>
                </a:solidFill>
              </a:rPr>
              <a:t>left_pre_c,righ_pre_c</a:t>
            </a:r>
            <a:r>
              <a:rPr lang="zh-CN" altLang="en-US" b="1" dirty="0"/>
              <a:t>分别为校准阶段左右眼在</a:t>
            </a:r>
            <a:r>
              <a:rPr lang="en-US" altLang="zh-CN" b="1" dirty="0"/>
              <a:t>10</a:t>
            </a:r>
            <a:r>
              <a:rPr lang="zh-CN" altLang="en-US" b="1" dirty="0"/>
              <a:t>个试次下</a:t>
            </a:r>
            <a:r>
              <a:rPr lang="en-US" altLang="zh-CN" b="1" dirty="0"/>
              <a:t>40</a:t>
            </a:r>
            <a:r>
              <a:rPr lang="zh-CN" altLang="en-US" b="1" dirty="0"/>
              <a:t>个时间点处的</a:t>
            </a:r>
            <a:r>
              <a:rPr lang="en-US" altLang="zh-CN" b="1" dirty="0" err="1"/>
              <a:t>xy</a:t>
            </a:r>
            <a:r>
              <a:rPr lang="zh-CN" altLang="en-US" b="1" dirty="0"/>
              <a:t>坐标值。</a:t>
            </a:r>
            <a:endParaRPr lang="en-US" altLang="zh-CN" b="1" dirty="0"/>
          </a:p>
          <a:p>
            <a:r>
              <a:rPr lang="en-US" altLang="zh-CN" b="1" dirty="0" err="1">
                <a:solidFill>
                  <a:srgbClr val="0000FF"/>
                </a:solidFill>
              </a:rPr>
              <a:t>left_pre_o,righ_pre_o</a:t>
            </a:r>
            <a:r>
              <a:rPr lang="zh-CN" altLang="en-US" b="1" dirty="0"/>
              <a:t>分别为测试阶段左右眼在</a:t>
            </a:r>
            <a:r>
              <a:rPr lang="en-US" altLang="zh-CN" b="1" dirty="0"/>
              <a:t>20</a:t>
            </a:r>
            <a:r>
              <a:rPr lang="zh-CN" altLang="en-US" b="1" dirty="0"/>
              <a:t>个试次下</a:t>
            </a:r>
            <a:r>
              <a:rPr lang="en-US" altLang="zh-CN" b="1" dirty="0"/>
              <a:t>40</a:t>
            </a:r>
            <a:r>
              <a:rPr lang="zh-CN" altLang="en-US" b="1" dirty="0"/>
              <a:t>个时间点处的</a:t>
            </a:r>
            <a:r>
              <a:rPr lang="en-US" altLang="zh-CN" b="1" dirty="0" err="1"/>
              <a:t>xy</a:t>
            </a:r>
            <a:r>
              <a:rPr lang="zh-CN" altLang="en-US" b="1" dirty="0"/>
              <a:t>坐标值。</a:t>
            </a:r>
            <a:endParaRPr lang="en-US" altLang="zh-CN" b="1" dirty="0"/>
          </a:p>
          <a:p>
            <a:r>
              <a:rPr lang="en-US" altLang="zh-CN" b="1" dirty="0" err="1">
                <a:solidFill>
                  <a:srgbClr val="0000FF"/>
                </a:solidFill>
              </a:rPr>
              <a:t>label.mat</a:t>
            </a:r>
            <a:r>
              <a:rPr lang="zh-CN" altLang="en-US" b="1" dirty="0"/>
              <a:t>为实际目标类别，</a:t>
            </a:r>
            <a:r>
              <a:rPr lang="en-US" altLang="zh-CN" b="1" dirty="0"/>
              <a:t>10*2</a:t>
            </a:r>
            <a:r>
              <a:rPr lang="zh-CN" altLang="en-US" b="1" dirty="0"/>
              <a:t>表示</a:t>
            </a:r>
            <a:r>
              <a:rPr lang="en-US" altLang="zh-CN" b="1" dirty="0"/>
              <a:t>10</a:t>
            </a:r>
            <a:r>
              <a:rPr lang="zh-CN" altLang="en-US" b="1" dirty="0"/>
              <a:t>个试次做了两轮共</a:t>
            </a:r>
            <a:r>
              <a:rPr lang="en-US" altLang="zh-CN" b="1" dirty="0"/>
              <a:t>20</a:t>
            </a:r>
            <a:r>
              <a:rPr lang="zh-CN" altLang="en-US" b="1" dirty="0"/>
              <a:t>个试次，每轮每个目标的类别。</a:t>
            </a:r>
          </a:p>
        </p:txBody>
      </p:sp>
      <p:pic>
        <p:nvPicPr>
          <p:cNvPr id="9" name="音频 8">
            <a:hlinkClick r:id="" action="ppaction://media"/>
            <a:extLst>
              <a:ext uri="{FF2B5EF4-FFF2-40B4-BE49-F238E27FC236}">
                <a16:creationId xmlns:a16="http://schemas.microsoft.com/office/drawing/2014/main" id="{97BF848F-E5D9-E1CD-33FC-25D8195814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292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0245"/>
    </mc:Choice>
    <mc:Fallback xmlns="">
      <p:transition spd="slow" advTm="2002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BDB1D0-9B99-472C-A22B-F713EC5F09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3866" y="519765"/>
            <a:ext cx="11684267" cy="6140917"/>
          </a:xfrm>
        </p:spPr>
        <p:txBody>
          <a:bodyPr>
            <a:normAutofit lnSpcReduction="10000"/>
          </a:bodyPr>
          <a:lstStyle/>
          <a:p>
            <a:r>
              <a:rPr lang="zh-CN" altLang="en-US" dirty="0"/>
              <a:t>数据分析：</a:t>
            </a:r>
            <a:endParaRPr lang="en-US" altLang="zh-CN" dirty="0"/>
          </a:p>
          <a:p>
            <a:pPr lvl="1"/>
            <a:r>
              <a:rPr lang="en-US" altLang="zh-CN" dirty="0">
                <a:solidFill>
                  <a:srgbClr val="0000FF"/>
                </a:solidFill>
              </a:rPr>
              <a:t>1</a:t>
            </a:r>
            <a:r>
              <a:rPr lang="zh-CN" altLang="en-US" dirty="0">
                <a:solidFill>
                  <a:srgbClr val="0000FF"/>
                </a:solidFill>
              </a:rPr>
              <a:t>）先对校准数据</a:t>
            </a:r>
            <a:r>
              <a:rPr lang="en-US" altLang="zh-CN" dirty="0">
                <a:solidFill>
                  <a:srgbClr val="0000FF"/>
                </a:solidFill>
              </a:rPr>
              <a:t>10</a:t>
            </a:r>
            <a:r>
              <a:rPr lang="zh-CN" altLang="en-US" dirty="0">
                <a:solidFill>
                  <a:srgbClr val="0000FF"/>
                </a:solidFill>
              </a:rPr>
              <a:t>个试次中每个试次</a:t>
            </a:r>
            <a:r>
              <a:rPr lang="en-US" altLang="zh-CN" dirty="0" err="1">
                <a:solidFill>
                  <a:srgbClr val="0000FF"/>
                </a:solidFill>
              </a:rPr>
              <a:t>left_pre_c</a:t>
            </a:r>
            <a:r>
              <a:rPr lang="en-US" altLang="zh-CN" dirty="0">
                <a:solidFill>
                  <a:srgbClr val="0000FF"/>
                </a:solidFill>
              </a:rPr>
              <a:t> 40</a:t>
            </a:r>
            <a:r>
              <a:rPr lang="zh-CN" altLang="en-US" dirty="0">
                <a:solidFill>
                  <a:srgbClr val="0000FF"/>
                </a:solidFill>
              </a:rPr>
              <a:t>个时间点的数据进行平均得到一个值，这样</a:t>
            </a:r>
            <a:r>
              <a:rPr lang="en-US" altLang="zh-CN" dirty="0">
                <a:solidFill>
                  <a:srgbClr val="0000FF"/>
                </a:solidFill>
              </a:rPr>
              <a:t>10</a:t>
            </a:r>
            <a:r>
              <a:rPr lang="zh-CN" altLang="en-US" dirty="0">
                <a:solidFill>
                  <a:srgbClr val="0000FF"/>
                </a:solidFill>
              </a:rPr>
              <a:t>个目标各自有一个平均值，作为</a:t>
            </a:r>
            <a:r>
              <a:rPr lang="en-US" altLang="zh-CN" dirty="0">
                <a:solidFill>
                  <a:srgbClr val="0000FF"/>
                </a:solidFill>
              </a:rPr>
              <a:t>10</a:t>
            </a:r>
            <a:r>
              <a:rPr lang="zh-CN" altLang="en-US" dirty="0">
                <a:solidFill>
                  <a:srgbClr val="0000FF"/>
                </a:solidFill>
              </a:rPr>
              <a:t>个目标</a:t>
            </a:r>
            <a:r>
              <a:rPr lang="en-US" altLang="zh-CN" dirty="0" err="1">
                <a:solidFill>
                  <a:srgbClr val="0000FF"/>
                </a:solidFill>
              </a:rPr>
              <a:t>xy</a:t>
            </a:r>
            <a:r>
              <a:rPr lang="zh-CN" altLang="en-US" dirty="0">
                <a:solidFill>
                  <a:srgbClr val="0000FF"/>
                </a:solidFill>
              </a:rPr>
              <a:t>坐标的校准点（</a:t>
            </a:r>
            <a:r>
              <a:rPr lang="en-US" altLang="zh-CN" dirty="0">
                <a:solidFill>
                  <a:srgbClr val="0000FF"/>
                </a:solidFill>
              </a:rPr>
              <a:t>10*2</a:t>
            </a:r>
            <a:r>
              <a:rPr lang="zh-CN" altLang="en-US" dirty="0">
                <a:solidFill>
                  <a:srgbClr val="0000FF"/>
                </a:solidFill>
              </a:rPr>
              <a:t>）。左右眼数据可分别处理。</a:t>
            </a:r>
            <a:endParaRPr lang="en-US" altLang="zh-CN" dirty="0">
              <a:solidFill>
                <a:srgbClr val="0000FF"/>
              </a:solidFill>
            </a:endParaRPr>
          </a:p>
          <a:p>
            <a:pPr lvl="1"/>
            <a:r>
              <a:rPr lang="en-US" altLang="zh-CN" dirty="0">
                <a:solidFill>
                  <a:srgbClr val="0000FF"/>
                </a:solidFill>
              </a:rPr>
              <a:t>2</a:t>
            </a:r>
            <a:r>
              <a:rPr lang="zh-CN" altLang="en-US" dirty="0">
                <a:solidFill>
                  <a:srgbClr val="0000FF"/>
                </a:solidFill>
              </a:rPr>
              <a:t>）对正式实验数据</a:t>
            </a:r>
            <a:r>
              <a:rPr lang="en-US" altLang="zh-CN" dirty="0" err="1">
                <a:solidFill>
                  <a:srgbClr val="0000FF"/>
                </a:solidFill>
              </a:rPr>
              <a:t>left_pre_o</a:t>
            </a:r>
            <a:r>
              <a:rPr lang="zh-CN" altLang="en-US" dirty="0">
                <a:solidFill>
                  <a:srgbClr val="0000FF"/>
                </a:solidFill>
              </a:rPr>
              <a:t>，每个试次下</a:t>
            </a:r>
            <a:r>
              <a:rPr lang="en-US" altLang="zh-CN" dirty="0">
                <a:solidFill>
                  <a:srgbClr val="0000FF"/>
                </a:solidFill>
              </a:rPr>
              <a:t>40</a:t>
            </a:r>
            <a:r>
              <a:rPr lang="zh-CN" altLang="en-US" dirty="0">
                <a:solidFill>
                  <a:srgbClr val="0000FF"/>
                </a:solidFill>
              </a:rPr>
              <a:t>个时间点中每一时间点都与</a:t>
            </a:r>
            <a:r>
              <a:rPr lang="en-US" altLang="zh-CN" dirty="0">
                <a:solidFill>
                  <a:srgbClr val="0000FF"/>
                </a:solidFill>
              </a:rPr>
              <a:t>10</a:t>
            </a:r>
            <a:r>
              <a:rPr lang="zh-CN" altLang="en-US" dirty="0">
                <a:solidFill>
                  <a:srgbClr val="0000FF"/>
                </a:solidFill>
              </a:rPr>
              <a:t>个校准数据点求距离，查看距离最小的对应目标是什么，然后查看</a:t>
            </a:r>
            <a:r>
              <a:rPr lang="en-US" altLang="zh-CN" dirty="0">
                <a:solidFill>
                  <a:srgbClr val="0000FF"/>
                </a:solidFill>
              </a:rPr>
              <a:t>40</a:t>
            </a:r>
            <a:r>
              <a:rPr lang="zh-CN" altLang="en-US" dirty="0">
                <a:solidFill>
                  <a:srgbClr val="0000FF"/>
                </a:solidFill>
              </a:rPr>
              <a:t>个时间点中所得分类结果（目标投票最多的是哪一个），就确定是哪个目标。最后与标签</a:t>
            </a:r>
            <a:r>
              <a:rPr lang="en-US" altLang="zh-CN" dirty="0">
                <a:solidFill>
                  <a:srgbClr val="0000FF"/>
                </a:solidFill>
              </a:rPr>
              <a:t>label</a:t>
            </a:r>
            <a:r>
              <a:rPr lang="zh-CN" altLang="en-US" dirty="0">
                <a:solidFill>
                  <a:srgbClr val="0000FF"/>
                </a:solidFill>
              </a:rPr>
              <a:t>比对并计算准确率。相同方法对右眼数据进行处理，也可将左右眼的数据融合后按此方法处理。</a:t>
            </a:r>
            <a:endParaRPr lang="en-US" altLang="zh-CN" dirty="0">
              <a:solidFill>
                <a:srgbClr val="0000FF"/>
              </a:solidFill>
            </a:endParaRPr>
          </a:p>
          <a:p>
            <a:r>
              <a:rPr lang="zh-CN" altLang="en-US" dirty="0"/>
              <a:t>目标分类：</a:t>
            </a:r>
            <a:endParaRPr lang="en-US" altLang="zh-CN" dirty="0"/>
          </a:p>
          <a:p>
            <a:pPr lvl="1"/>
            <a:r>
              <a:rPr lang="en-US" altLang="zh-CN" dirty="0">
                <a:solidFill>
                  <a:srgbClr val="0000FF"/>
                </a:solidFill>
              </a:rPr>
              <a:t>1</a:t>
            </a:r>
            <a:r>
              <a:rPr lang="zh-CN" altLang="en-US" dirty="0">
                <a:solidFill>
                  <a:srgbClr val="0000FF"/>
                </a:solidFill>
              </a:rPr>
              <a:t>）</a:t>
            </a:r>
            <a:r>
              <a:rPr lang="zh-CN" altLang="zh-CN" dirty="0">
                <a:solidFill>
                  <a:srgbClr val="0000FF"/>
                </a:solidFill>
              </a:rPr>
              <a:t>求正式实验阶段目标分类的准确率，左右眼分别计算分类准确率，然后左右眼融合计算分类准确率</a:t>
            </a:r>
            <a:r>
              <a:rPr lang="zh-CN" altLang="en-US" dirty="0">
                <a:solidFill>
                  <a:srgbClr val="0000FF"/>
                </a:solidFill>
              </a:rPr>
              <a:t>。</a:t>
            </a:r>
            <a:endParaRPr lang="zh-CN" altLang="zh-CN" dirty="0">
              <a:solidFill>
                <a:srgbClr val="0000FF"/>
              </a:solidFill>
            </a:endParaRPr>
          </a:p>
          <a:p>
            <a:pPr lvl="1"/>
            <a:r>
              <a:rPr lang="en-US" altLang="zh-CN" dirty="0">
                <a:solidFill>
                  <a:srgbClr val="0000FF"/>
                </a:solidFill>
              </a:rPr>
              <a:t>2</a:t>
            </a:r>
            <a:r>
              <a:rPr lang="zh-CN" altLang="zh-CN" dirty="0">
                <a:solidFill>
                  <a:srgbClr val="0000FF"/>
                </a:solidFill>
              </a:rPr>
              <a:t>）分析不同时间点</a:t>
            </a:r>
            <a:r>
              <a:rPr lang="en-US" altLang="zh-CN" dirty="0">
                <a:solidFill>
                  <a:srgbClr val="0000FF"/>
                </a:solidFill>
              </a:rPr>
              <a:t>10</a:t>
            </a:r>
            <a:r>
              <a:rPr lang="zh-CN" altLang="zh-CN" dirty="0">
                <a:solidFill>
                  <a:srgbClr val="0000FF"/>
                </a:solidFill>
              </a:rPr>
              <a:t>、</a:t>
            </a:r>
            <a:r>
              <a:rPr lang="en-US" altLang="zh-CN" dirty="0">
                <a:solidFill>
                  <a:srgbClr val="0000FF"/>
                </a:solidFill>
              </a:rPr>
              <a:t>20</a:t>
            </a:r>
            <a:r>
              <a:rPr lang="zh-CN" altLang="zh-CN" dirty="0">
                <a:solidFill>
                  <a:srgbClr val="0000FF"/>
                </a:solidFill>
              </a:rPr>
              <a:t>、</a:t>
            </a:r>
            <a:r>
              <a:rPr lang="en-US" altLang="zh-CN" dirty="0">
                <a:solidFill>
                  <a:srgbClr val="0000FF"/>
                </a:solidFill>
              </a:rPr>
              <a:t>30</a:t>
            </a:r>
            <a:r>
              <a:rPr lang="zh-CN" altLang="zh-CN" dirty="0">
                <a:solidFill>
                  <a:srgbClr val="0000FF"/>
                </a:solidFill>
              </a:rPr>
              <a:t>、</a:t>
            </a:r>
            <a:r>
              <a:rPr lang="en-US" altLang="zh-CN" dirty="0">
                <a:solidFill>
                  <a:srgbClr val="0000FF"/>
                </a:solidFill>
              </a:rPr>
              <a:t>40</a:t>
            </a:r>
            <a:r>
              <a:rPr lang="zh-CN" altLang="zh-CN" dirty="0">
                <a:solidFill>
                  <a:srgbClr val="0000FF"/>
                </a:solidFill>
              </a:rPr>
              <a:t>条件下的分类准确率</a:t>
            </a:r>
            <a:r>
              <a:rPr lang="zh-CN" altLang="en-US" dirty="0">
                <a:solidFill>
                  <a:srgbClr val="0000FF"/>
                </a:solidFill>
              </a:rPr>
              <a:t>（理论上时间点越多准确率越高） </a:t>
            </a:r>
            <a:r>
              <a:rPr lang="zh-CN" altLang="zh-CN" dirty="0">
                <a:solidFill>
                  <a:srgbClr val="0000FF"/>
                </a:solidFill>
              </a:rPr>
              <a:t>，并画出曲线。</a:t>
            </a:r>
          </a:p>
          <a:p>
            <a:pPr lvl="1"/>
            <a:r>
              <a:rPr lang="en-US" altLang="zh-CN" dirty="0">
                <a:solidFill>
                  <a:srgbClr val="0000FF"/>
                </a:solidFill>
              </a:rPr>
              <a:t>3</a:t>
            </a:r>
            <a:r>
              <a:rPr lang="zh-CN" altLang="zh-CN" dirty="0">
                <a:solidFill>
                  <a:srgbClr val="0000FF"/>
                </a:solidFill>
              </a:rPr>
              <a:t>）</a:t>
            </a:r>
            <a:r>
              <a:rPr lang="en-US" altLang="zh-CN" dirty="0">
                <a:solidFill>
                  <a:srgbClr val="0000FF"/>
                </a:solidFill>
              </a:rPr>
              <a:t>GUI</a:t>
            </a:r>
            <a:r>
              <a:rPr lang="zh-CN" altLang="zh-CN" dirty="0">
                <a:solidFill>
                  <a:srgbClr val="0000FF"/>
                </a:solidFill>
              </a:rPr>
              <a:t>界面呈现校准阶段</a:t>
            </a:r>
            <a:r>
              <a:rPr lang="en-US" altLang="zh-CN" dirty="0">
                <a:solidFill>
                  <a:srgbClr val="0000FF"/>
                </a:solidFill>
              </a:rPr>
              <a:t>10</a:t>
            </a:r>
            <a:r>
              <a:rPr lang="zh-CN" altLang="zh-CN" dirty="0">
                <a:solidFill>
                  <a:srgbClr val="0000FF"/>
                </a:solidFill>
              </a:rPr>
              <a:t>个试次各自的中心位置（</a:t>
            </a:r>
            <a:r>
              <a:rPr lang="en-US" altLang="zh-CN" dirty="0">
                <a:solidFill>
                  <a:srgbClr val="0000FF"/>
                </a:solidFill>
              </a:rPr>
              <a:t>XY</a:t>
            </a:r>
            <a:r>
              <a:rPr lang="zh-CN" altLang="zh-CN" dirty="0">
                <a:solidFill>
                  <a:srgbClr val="0000FF"/>
                </a:solidFill>
              </a:rPr>
              <a:t>坐标），以及正式实验阶段</a:t>
            </a:r>
            <a:r>
              <a:rPr lang="en-US" altLang="zh-CN" dirty="0">
                <a:solidFill>
                  <a:srgbClr val="0000FF"/>
                </a:solidFill>
              </a:rPr>
              <a:t>20</a:t>
            </a:r>
            <a:r>
              <a:rPr lang="zh-CN" altLang="zh-CN" dirty="0">
                <a:solidFill>
                  <a:srgbClr val="0000FF"/>
                </a:solidFill>
              </a:rPr>
              <a:t>个试次目标分类</a:t>
            </a:r>
            <a:r>
              <a:rPr lang="zh-CN" altLang="en-US" dirty="0">
                <a:solidFill>
                  <a:srgbClr val="0000FF"/>
                </a:solidFill>
              </a:rPr>
              <a:t>类别，如左眼分类准确率、右眼分类准确率、双眼融合分类准确率</a:t>
            </a:r>
            <a:r>
              <a:rPr lang="zh-CN" altLang="zh-CN" dirty="0">
                <a:solidFill>
                  <a:srgbClr val="0000FF"/>
                </a:solidFill>
              </a:rPr>
              <a:t>（可表格呈现）。另外呈现不同时间点下的分类准确率曲线</a:t>
            </a:r>
            <a:r>
              <a:rPr lang="zh-CN" altLang="en-US" dirty="0">
                <a:solidFill>
                  <a:srgbClr val="0000FF"/>
                </a:solidFill>
              </a:rPr>
              <a:t>（如</a:t>
            </a:r>
            <a:r>
              <a:rPr lang="en-US" altLang="zh-CN" dirty="0">
                <a:solidFill>
                  <a:srgbClr val="0000FF"/>
                </a:solidFill>
              </a:rPr>
              <a:t>10</a:t>
            </a:r>
            <a:r>
              <a:rPr lang="zh-CN" altLang="en-US" dirty="0">
                <a:solidFill>
                  <a:srgbClr val="0000FF"/>
                </a:solidFill>
              </a:rPr>
              <a:t>个点、</a:t>
            </a:r>
            <a:r>
              <a:rPr lang="en-US" altLang="zh-CN" dirty="0">
                <a:solidFill>
                  <a:srgbClr val="0000FF"/>
                </a:solidFill>
              </a:rPr>
              <a:t>20</a:t>
            </a:r>
            <a:r>
              <a:rPr lang="zh-CN" altLang="en-US" dirty="0">
                <a:solidFill>
                  <a:srgbClr val="0000FF"/>
                </a:solidFill>
              </a:rPr>
              <a:t>个点、</a:t>
            </a:r>
            <a:r>
              <a:rPr lang="en-US" altLang="zh-CN" dirty="0">
                <a:solidFill>
                  <a:srgbClr val="0000FF"/>
                </a:solidFill>
              </a:rPr>
              <a:t>30</a:t>
            </a:r>
            <a:r>
              <a:rPr lang="zh-CN" altLang="en-US" dirty="0">
                <a:solidFill>
                  <a:srgbClr val="0000FF"/>
                </a:solidFill>
              </a:rPr>
              <a:t>个点、</a:t>
            </a:r>
            <a:r>
              <a:rPr lang="en-US" altLang="zh-CN" dirty="0">
                <a:solidFill>
                  <a:srgbClr val="0000FF"/>
                </a:solidFill>
              </a:rPr>
              <a:t>40</a:t>
            </a:r>
            <a:r>
              <a:rPr lang="zh-CN" altLang="en-US" dirty="0">
                <a:solidFill>
                  <a:srgbClr val="0000FF"/>
                </a:solidFill>
              </a:rPr>
              <a:t>个点）</a:t>
            </a:r>
            <a:r>
              <a:rPr lang="zh-CN" altLang="zh-CN" dirty="0">
                <a:solidFill>
                  <a:srgbClr val="0000FF"/>
                </a:solidFill>
              </a:rPr>
              <a:t>。</a:t>
            </a:r>
          </a:p>
        </p:txBody>
      </p:sp>
      <p:pic>
        <p:nvPicPr>
          <p:cNvPr id="4" name="音频 3">
            <a:hlinkClick r:id="" action="ppaction://media"/>
            <a:extLst>
              <a:ext uri="{FF2B5EF4-FFF2-40B4-BE49-F238E27FC236}">
                <a16:creationId xmlns:a16="http://schemas.microsoft.com/office/drawing/2014/main" id="{E7EB3528-DAE8-A88F-D9FD-0246C8A90C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69700" y="62357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746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278"/>
    </mc:Choice>
    <mc:Fallback xmlns="">
      <p:transition spd="slow" advTm="2022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</TotalTime>
  <Words>1521</Words>
  <Application>Microsoft Office PowerPoint</Application>
  <PresentationFormat>宽屏</PresentationFormat>
  <Paragraphs>94</Paragraphs>
  <Slides>13</Slides>
  <Notes>0</Notes>
  <HiddenSlides>0</HiddenSlides>
  <MMClips>13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等线</vt:lpstr>
      <vt:lpstr>等线 Light</vt:lpstr>
      <vt:lpstr>Arial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第二周的实验内容</dc:title>
  <dc:creator>LYF</dc:creator>
  <cp:lastModifiedBy>webuser</cp:lastModifiedBy>
  <cp:revision>4</cp:revision>
  <dcterms:created xsi:type="dcterms:W3CDTF">2022-12-16T08:49:19Z</dcterms:created>
  <dcterms:modified xsi:type="dcterms:W3CDTF">2023-12-21T03:56:16Z</dcterms:modified>
</cp:coreProperties>
</file>

<file path=docProps/thumbnail.jpeg>
</file>